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7" r:id="rId2"/>
    <p:sldId id="265" r:id="rId3"/>
    <p:sldId id="268" r:id="rId4"/>
    <p:sldId id="267" r:id="rId5"/>
    <p:sldId id="262" r:id="rId6"/>
    <p:sldId id="26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283" autoAdjust="0"/>
  </p:normalViewPr>
  <p:slideViewPr>
    <p:cSldViewPr snapToGrid="0">
      <p:cViewPr varScale="1">
        <p:scale>
          <a:sx n="133" d="100"/>
          <a:sy n="133" d="100"/>
        </p:scale>
        <p:origin x="98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5C5DCD93-CEC9-BDFE-D80B-557044D06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>
            <a:extLst>
              <a:ext uri="{FF2B5EF4-FFF2-40B4-BE49-F238E27FC236}">
                <a16:creationId xmlns:a16="http://schemas.microsoft.com/office/drawing/2014/main" id="{59214915-8705-EAF6-FC42-CD70C8792E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>
            <a:extLst>
              <a:ext uri="{FF2B5EF4-FFF2-40B4-BE49-F238E27FC236}">
                <a16:creationId xmlns:a16="http://schemas.microsoft.com/office/drawing/2014/main" id="{76652D02-8F14-384E-B960-5FF40D5A8A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22775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3FF5CFAF-8D40-B48C-4167-3D4A99447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>
            <a:extLst>
              <a:ext uri="{FF2B5EF4-FFF2-40B4-BE49-F238E27FC236}">
                <a16:creationId xmlns:a16="http://schemas.microsoft.com/office/drawing/2014/main" id="{8F9CE185-F7D4-326E-6C44-C080E41284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>
            <a:extLst>
              <a:ext uri="{FF2B5EF4-FFF2-40B4-BE49-F238E27FC236}">
                <a16:creationId xmlns:a16="http://schemas.microsoft.com/office/drawing/2014/main" id="{7BBC19E1-3C49-AA69-7A89-DAA01BC99C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7851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2E98B510-0EB9-0FE7-53B7-4BA90353C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>
            <a:extLst>
              <a:ext uri="{FF2B5EF4-FFF2-40B4-BE49-F238E27FC236}">
                <a16:creationId xmlns:a16="http://schemas.microsoft.com/office/drawing/2014/main" id="{B0F4A6A6-BDBE-D31A-E24C-03FAE10AE02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>
            <a:extLst>
              <a:ext uri="{FF2B5EF4-FFF2-40B4-BE49-F238E27FC236}">
                <a16:creationId xmlns:a16="http://schemas.microsoft.com/office/drawing/2014/main" id="{6D596DAB-5184-2994-4E85-03E85F10A59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00140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howest.be/en/programmes/bachelor/communication-management" TargetMode="External"/><Relationship Id="rId13" Type="http://schemas.openxmlformats.org/officeDocument/2006/relationships/hyperlink" Target="https://iba.dk/international/bachelor/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howest.be/en/incoming-international-students" TargetMode="External"/><Relationship Id="rId12" Type="http://schemas.openxmlformats.org/officeDocument/2006/relationships/hyperlink" Target="https://iba.dk/internationa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homasmore.be/en/educations/exchange-programme/journalism/mechelen" TargetMode="External"/><Relationship Id="rId11" Type="http://schemas.openxmlformats.org/officeDocument/2006/relationships/hyperlink" Target="https://www.ucy.ac.cy/sap/programmes-of-study/bachelor-in-journalism/?lang=en" TargetMode="External"/><Relationship Id="rId5" Type="http://schemas.openxmlformats.org/officeDocument/2006/relationships/hyperlink" Target="https://thomasmore.be/en/educations/degree-students/international-communication-and-media" TargetMode="External"/><Relationship Id="rId15" Type="http://schemas.openxmlformats.org/officeDocument/2006/relationships/hyperlink" Target="https://www.tlu.ee/en/bfm/crossmedia" TargetMode="External"/><Relationship Id="rId10" Type="http://schemas.openxmlformats.org/officeDocument/2006/relationships/hyperlink" Target="https://www.ucy.ac.cy/bpa/programmes-of-study/bsc-in-business-administration-specialization-in-marketing/?lang=en" TargetMode="External"/><Relationship Id="rId4" Type="http://schemas.openxmlformats.org/officeDocument/2006/relationships/hyperlink" Target="https://thomasmore.be/en/educations?f%5B0%5D=education_type%3A677&amp;f%5B1%5D=language%3A640&amp;_gl=1*1whe7kt*_up*MQ..*_ga*MTU3ODI1MjMyOS4xNzMwMjk5Njk2*_ga_SN01FYEF3T*MTczMDI5OTY5NS4xLjEuMTczMDI5OTY5NS4wLjAuMA.." TargetMode="External"/><Relationship Id="rId9" Type="http://schemas.openxmlformats.org/officeDocument/2006/relationships/hyperlink" Target="https://www.ucy.ac.cy/?lang=en" TargetMode="External"/><Relationship Id="rId14" Type="http://schemas.openxmlformats.org/officeDocument/2006/relationships/hyperlink" Target="https://www.tlu.ee/en/bfm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updepub.com/en/bachelor/" TargetMode="External"/><Relationship Id="rId3" Type="http://schemas.openxmlformats.org/officeDocument/2006/relationships/hyperlink" Target="https://www.novia.fi/en/study/exchange-and-double-degree-studies/course-catalogue/degree-programme-in-visual-arts-jakobstad" TargetMode="External"/><Relationship Id="rId7" Type="http://schemas.openxmlformats.org/officeDocument/2006/relationships/hyperlink" Target="https://www.supdepub.com/en/" TargetMode="External"/><Relationship Id="rId2" Type="http://schemas.openxmlformats.org/officeDocument/2006/relationships/hyperlink" Target="https://www.novia.fi/en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ycee-brequigny.fr/formation/bac-std2a/" TargetMode="External"/><Relationship Id="rId11" Type="http://schemas.openxmlformats.org/officeDocument/2006/relationships/hyperlink" Target="https://ibsu.edu.ge/en/schools/computer-science/bachelors/graphic-design/" TargetMode="External"/><Relationship Id="rId5" Type="http://schemas.openxmlformats.org/officeDocument/2006/relationships/hyperlink" Target="https://lycee-brequigny.fr/" TargetMode="External"/><Relationship Id="rId10" Type="http://schemas.openxmlformats.org/officeDocument/2006/relationships/hyperlink" Target="https://ibsu.edu.ge/en/schools/school-of-business/bachelors/marketing-eng/" TargetMode="External"/><Relationship Id="rId4" Type="http://schemas.openxmlformats.org/officeDocument/2006/relationships/hyperlink" Target="https://www.iscom.fr/fr/international-iscom/incoming-students" TargetMode="External"/><Relationship Id="rId9" Type="http://schemas.openxmlformats.org/officeDocument/2006/relationships/hyperlink" Target="https://ibsu.edu.ge/en/programs/bachelors/#1714137864-2-67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bacatania.it/offerta-formativa/" TargetMode="External"/><Relationship Id="rId3" Type="http://schemas.openxmlformats.org/officeDocument/2006/relationships/hyperlink" Target="https://www.english.hs-mannheim.de/study-programmes/bachelor-courses/communication-design.html" TargetMode="External"/><Relationship Id="rId7" Type="http://schemas.openxmlformats.org/officeDocument/2006/relationships/hyperlink" Target="https://www.abacatania.it/accademia/" TargetMode="External"/><Relationship Id="rId2" Type="http://schemas.openxmlformats.org/officeDocument/2006/relationships/hyperlink" Target="https://www.english.hs-mannheim.de/the-university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tropolitan.hu/en/kepzesek?kepzesi_szint=alapkepzes&amp;kepzesi_terulet=muveszet" TargetMode="External"/><Relationship Id="rId11" Type="http://schemas.openxmlformats.org/officeDocument/2006/relationships/hyperlink" Target="https://dizainokolegija.lt/en/study-program/applied-photography/" TargetMode="External"/><Relationship Id="rId5" Type="http://schemas.openxmlformats.org/officeDocument/2006/relationships/hyperlink" Target="https://metropolitan.hu/en/communication-and-media-studies-ba" TargetMode="External"/><Relationship Id="rId10" Type="http://schemas.openxmlformats.org/officeDocument/2006/relationships/hyperlink" Target="https://dizainokolegija.lt/en/study-program/graphic-communication-design/" TargetMode="External"/><Relationship Id="rId4" Type="http://schemas.openxmlformats.org/officeDocument/2006/relationships/hyperlink" Target="https://metropolitan.hu/en" TargetMode="External"/><Relationship Id="rId9" Type="http://schemas.openxmlformats.org/officeDocument/2006/relationships/hyperlink" Target="https://dizainokolegija.lt/en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rotterdamuas.com/" TargetMode="External"/><Relationship Id="rId13" Type="http://schemas.openxmlformats.org/officeDocument/2006/relationships/hyperlink" Target="https://www.ulusofona.pt/en/lisboa/bachelor/digital-animation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buas.nl/en/programmes/creative-business" TargetMode="External"/><Relationship Id="rId12" Type="http://schemas.openxmlformats.org/officeDocument/2006/relationships/hyperlink" Target="https://www.ulusofona.pt/en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buas.nl/en/programmes/exchange-programmes" TargetMode="External"/><Relationship Id="rId11" Type="http://schemas.openxmlformats.org/officeDocument/2006/relationships/hyperlink" Target="https://www.internationalhu.com/exchange-programmes/international-commercial-communications" TargetMode="External"/><Relationship Id="rId5" Type="http://schemas.openxmlformats.org/officeDocument/2006/relationships/hyperlink" Target="https://lka.edu.lv/en/international-cooperation/international-mobility/catalogue-courses/" TargetMode="External"/><Relationship Id="rId15" Type="http://schemas.openxmlformats.org/officeDocument/2006/relationships/hyperlink" Target="https://www.ulusofona.pt/en/porto/bachelor/applied-communication" TargetMode="External"/><Relationship Id="rId10" Type="http://schemas.openxmlformats.org/officeDocument/2006/relationships/hyperlink" Target="https://www.internationalhu.com/" TargetMode="External"/><Relationship Id="rId4" Type="http://schemas.openxmlformats.org/officeDocument/2006/relationships/hyperlink" Target="https://lka.edu.lv/en/international-cooperation/international-mobility/" TargetMode="External"/><Relationship Id="rId9" Type="http://schemas.openxmlformats.org/officeDocument/2006/relationships/hyperlink" Target="https://www.rotterdamuas.com/programmes/exchange/getconnected-media-culture-and-society/" TargetMode="External"/><Relationship Id="rId14" Type="http://schemas.openxmlformats.org/officeDocument/2006/relationships/hyperlink" Target="https://www.ulusofona.pt/en/lisboa/bachelor/photography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barcelona.lcieducation.com/en?https%3A%2F%2Fwww.lcibarcelona.com%2FInformation%2Fposgrados-moda%3Futm_source=google&amp;utm_medium=pmax&amp;utm_campaign=IH_ES_BAR_pmax_posgrado_all_local_spa&amp;gad_source=1&amp;gclid=EAIaIQobChMIzvHIg6q2iQMVRqqDBx0sKRhJEAAYASAAEgIBa_D_BwE" TargetMode="External"/><Relationship Id="rId13" Type="http://schemas.openxmlformats.org/officeDocument/2006/relationships/hyperlink" Target="https://www.universidadatlanticomedio.es/grado/comunicacion#plan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taiarts.com/en/plan/degree-photography-audiovisual-creation/" TargetMode="External"/><Relationship Id="rId12" Type="http://schemas.openxmlformats.org/officeDocument/2006/relationships/hyperlink" Target="https://www.universidadatlanticomedio.es/Universidad/Modalidad/Alumnos-Incoming" TargetMode="External"/><Relationship Id="rId2" Type="http://schemas.openxmlformats.org/officeDocument/2006/relationships/notesSlide" Target="../notesSlides/notesSlide3.xml"/><Relationship Id="rId16" Type="http://schemas.openxmlformats.org/officeDocument/2006/relationships/hyperlink" Target="https://www.esdorihuela.com/web/fotografia-audiovisuales-y-diseno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aiarts.com/en/" TargetMode="External"/><Relationship Id="rId11" Type="http://schemas.openxmlformats.org/officeDocument/2006/relationships/hyperlink" Target="https://barcelona.lcieducation.com/en/programs-and-courses/bachelor-animation" TargetMode="External"/><Relationship Id="rId5" Type="http://schemas.openxmlformats.org/officeDocument/2006/relationships/hyperlink" Target="https://international.eusa.es/downloads/" TargetMode="External"/><Relationship Id="rId15" Type="http://schemas.openxmlformats.org/officeDocument/2006/relationships/hyperlink" Target="https://www.esdorihuela.com/web/diseno-grafico/" TargetMode="External"/><Relationship Id="rId10" Type="http://schemas.openxmlformats.org/officeDocument/2006/relationships/hyperlink" Target="https://barcelona.lcieducation.com/en/programs-and-courses/bachelor-visual-communication-photography-and-media-arts" TargetMode="External"/><Relationship Id="rId4" Type="http://schemas.openxmlformats.org/officeDocument/2006/relationships/hyperlink" Target="https://international.eusa.es/" TargetMode="External"/><Relationship Id="rId9" Type="http://schemas.openxmlformats.org/officeDocument/2006/relationships/hyperlink" Target="https://barcelona.lcieducation.com/en/programs-and-courses/bachelor-graphic-design" TargetMode="External"/><Relationship Id="rId14" Type="http://schemas.openxmlformats.org/officeDocument/2006/relationships/hyperlink" Target="https://www.esdorihuela.com/web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ltu.se/en/education/programme/tkdsg-bachelor-programme-in-computer-graphics-for-games-and-film" TargetMode="External"/><Relationship Id="rId4" Type="http://schemas.openxmlformats.org/officeDocument/2006/relationships/hyperlink" Target="https://www.ltu.se/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 r="56929"/>
          <a:stretch/>
        </p:blipFill>
        <p:spPr>
          <a:xfrm>
            <a:off x="274320" y="4560181"/>
            <a:ext cx="483026" cy="4550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754985C6-4230-FA15-1C4D-E7E193947A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259081"/>
              </p:ext>
            </p:extLst>
          </p:nvPr>
        </p:nvGraphicFramePr>
        <p:xfrm>
          <a:off x="-14400" y="0"/>
          <a:ext cx="9158401" cy="5143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5952">
                  <a:extLst>
                    <a:ext uri="{9D8B030D-6E8A-4147-A177-3AD203B41FA5}">
                      <a16:colId xmlns:a16="http://schemas.microsoft.com/office/drawing/2014/main" val="75500115"/>
                    </a:ext>
                  </a:extLst>
                </a:gridCol>
                <a:gridCol w="1281981">
                  <a:extLst>
                    <a:ext uri="{9D8B030D-6E8A-4147-A177-3AD203B41FA5}">
                      <a16:colId xmlns:a16="http://schemas.microsoft.com/office/drawing/2014/main" val="3003577401"/>
                    </a:ext>
                  </a:extLst>
                </a:gridCol>
                <a:gridCol w="1602591">
                  <a:extLst>
                    <a:ext uri="{9D8B030D-6E8A-4147-A177-3AD203B41FA5}">
                      <a16:colId xmlns:a16="http://schemas.microsoft.com/office/drawing/2014/main" val="4021807778"/>
                    </a:ext>
                  </a:extLst>
                </a:gridCol>
                <a:gridCol w="1892931">
                  <a:extLst>
                    <a:ext uri="{9D8B030D-6E8A-4147-A177-3AD203B41FA5}">
                      <a16:colId xmlns:a16="http://schemas.microsoft.com/office/drawing/2014/main" val="1344302110"/>
                    </a:ext>
                  </a:extLst>
                </a:gridCol>
                <a:gridCol w="1254946">
                  <a:extLst>
                    <a:ext uri="{9D8B030D-6E8A-4147-A177-3AD203B41FA5}">
                      <a16:colId xmlns:a16="http://schemas.microsoft.com/office/drawing/2014/main" val="4203745767"/>
                    </a:ext>
                  </a:extLst>
                </a:gridCol>
              </a:tblGrid>
              <a:tr h="540421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Partner institution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Study 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Year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Language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Semester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40093"/>
                  </a:ext>
                </a:extLst>
              </a:tr>
              <a:tr h="286105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Belgium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018971"/>
                  </a:ext>
                </a:extLst>
              </a:tr>
              <a:tr h="691061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4"/>
                        </a:rPr>
                        <a:t>Thomas More – University of Applied Sciences</a:t>
                      </a:r>
                      <a:r>
                        <a:rPr lang="en-GB" sz="1200" noProof="0" dirty="0"/>
                        <a:t> </a:t>
                      </a:r>
                    </a:p>
                    <a:p>
                      <a:pPr algn="l"/>
                      <a:r>
                        <a:rPr lang="en-GB" sz="1200" noProof="0" dirty="0" err="1"/>
                        <a:t>Mechelen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5"/>
                        </a:rPr>
                        <a:t>CMC</a:t>
                      </a:r>
                      <a:endParaRPr lang="en-GB" sz="1200" noProof="0" dirty="0"/>
                    </a:p>
                    <a:p>
                      <a:pPr algn="ctr"/>
                      <a:r>
                        <a:rPr lang="en-GB" sz="1200" noProof="0" dirty="0">
                          <a:hlinkClick r:id="rId6"/>
                        </a:rPr>
                        <a:t>LA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572763"/>
                  </a:ext>
                </a:extLst>
              </a:tr>
              <a:tr h="691061"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>
                          <a:hlinkClick r:id="rId7"/>
                        </a:rPr>
                        <a:t>Howest</a:t>
                      </a:r>
                      <a:r>
                        <a:rPr lang="cs-CZ" sz="1200" dirty="0">
                          <a:hlinkClick r:id="rId7"/>
                        </a:rPr>
                        <a:t> University </a:t>
                      </a:r>
                      <a:r>
                        <a:rPr lang="cs-CZ" sz="1200" dirty="0" err="1">
                          <a:hlinkClick r:id="rId7"/>
                        </a:rPr>
                        <a:t>of</a:t>
                      </a:r>
                      <a:r>
                        <a:rPr lang="cs-CZ" sz="1200" dirty="0">
                          <a:hlinkClick r:id="rId7"/>
                        </a:rPr>
                        <a:t> </a:t>
                      </a:r>
                      <a:r>
                        <a:rPr lang="cs-CZ" sz="1200" dirty="0" err="1">
                          <a:hlinkClick r:id="rId7"/>
                        </a:rPr>
                        <a:t>Applied</a:t>
                      </a:r>
                      <a:r>
                        <a:rPr lang="cs-CZ" sz="1200" dirty="0">
                          <a:hlinkClick r:id="rId7"/>
                        </a:rPr>
                        <a:t> </a:t>
                      </a:r>
                      <a:r>
                        <a:rPr lang="cs-CZ" sz="1200" dirty="0" err="1">
                          <a:hlinkClick r:id="rId7"/>
                        </a:rPr>
                        <a:t>Sciences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 err="1"/>
                        <a:t>Kortrijk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8"/>
                        </a:rPr>
                        <a:t>CMC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887489"/>
                  </a:ext>
                </a:extLst>
              </a:tr>
              <a:tr h="286105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Cyprus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184084"/>
                  </a:ext>
                </a:extLst>
              </a:tr>
              <a:tr h="732509"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hlinkClick r:id="rId9"/>
                        </a:rPr>
                        <a:t>University of Cyprus</a:t>
                      </a:r>
                      <a:endParaRPr lang="en-GB" sz="1200" noProof="0" dirty="0"/>
                    </a:p>
                    <a:p>
                      <a:r>
                        <a:rPr lang="en-GB" sz="1200" noProof="0" dirty="0"/>
                        <a:t>Nicosia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10"/>
                        </a:rPr>
                        <a:t>CMC</a:t>
                      </a:r>
                      <a:endParaRPr lang="en-GB" sz="1200" noProof="0" dirty="0"/>
                    </a:p>
                    <a:p>
                      <a:pPr algn="ctr"/>
                      <a:r>
                        <a:rPr lang="en-GB" sz="1200" noProof="0" dirty="0">
                          <a:hlinkClick r:id="rId11"/>
                        </a:rPr>
                        <a:t>LA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Greek </a:t>
                      </a:r>
                      <a:endParaRPr lang="cs-CZ" sz="1200" noProof="0" dirty="0"/>
                    </a:p>
                    <a:p>
                      <a:pPr algn="ctr"/>
                      <a:r>
                        <a:rPr lang="cs-CZ" sz="1200" noProof="0" dirty="0"/>
                        <a:t>(</a:t>
                      </a:r>
                      <a:r>
                        <a:rPr lang="en-GB" sz="1200" noProof="0" dirty="0"/>
                        <a:t>English</a:t>
                      </a:r>
                      <a:r>
                        <a:rPr lang="cs-CZ" sz="1200" noProof="0" dirty="0"/>
                        <a:t>)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08731"/>
                  </a:ext>
                </a:extLst>
              </a:tr>
              <a:tr h="286105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Denmark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482595"/>
                  </a:ext>
                </a:extLst>
              </a:tr>
              <a:tr h="672014"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hlinkClick r:id="rId12"/>
                        </a:rPr>
                        <a:t>IBA – International Business Academy</a:t>
                      </a:r>
                      <a:r>
                        <a:rPr lang="en-GB" sz="1200" noProof="0" dirty="0"/>
                        <a:t> </a:t>
                      </a:r>
                    </a:p>
                    <a:p>
                      <a:r>
                        <a:rPr lang="en-GB" sz="1200" noProof="0" dirty="0"/>
                        <a:t>Kolding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>
                          <a:hlinkClick r:id="rId13"/>
                        </a:rPr>
                        <a:t>CMC</a:t>
                      </a:r>
                      <a:endParaRPr lang="en-GB" sz="1200" noProof="0" dirty="0">
                        <a:hlinkClick r:id="rId13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37081"/>
                  </a:ext>
                </a:extLst>
              </a:tr>
              <a:tr h="286105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Estonia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1295462"/>
                  </a:ext>
                </a:extLst>
              </a:tr>
              <a:tr h="672014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14"/>
                        </a:rPr>
                        <a:t>Baltic Film, Media and Art School </a:t>
                      </a:r>
                      <a:endParaRPr lang="en-GB" sz="1200" noProof="0" dirty="0"/>
                    </a:p>
                    <a:p>
                      <a:pPr algn="l"/>
                      <a:r>
                        <a:rPr lang="en-GB" sz="1200" noProof="0" dirty="0"/>
                        <a:t>Tallinn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15"/>
                        </a:rPr>
                        <a:t>CMC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105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E95916-60E9-3650-A1DA-F9BF675E8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cs-CZ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F90021A4-9675-4489-2612-5962C66BD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2806680"/>
              </p:ext>
            </p:extLst>
          </p:nvPr>
        </p:nvGraphicFramePr>
        <p:xfrm>
          <a:off x="0" y="2"/>
          <a:ext cx="9144000" cy="5143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2328">
                  <a:extLst>
                    <a:ext uri="{9D8B030D-6E8A-4147-A177-3AD203B41FA5}">
                      <a16:colId xmlns:a16="http://schemas.microsoft.com/office/drawing/2014/main" val="1238760332"/>
                    </a:ext>
                  </a:extLst>
                </a:gridCol>
                <a:gridCol w="1457483">
                  <a:extLst>
                    <a:ext uri="{9D8B030D-6E8A-4147-A177-3AD203B41FA5}">
                      <a16:colId xmlns:a16="http://schemas.microsoft.com/office/drawing/2014/main" val="347113107"/>
                    </a:ext>
                  </a:extLst>
                </a:gridCol>
                <a:gridCol w="1449189">
                  <a:extLst>
                    <a:ext uri="{9D8B030D-6E8A-4147-A177-3AD203B41FA5}">
                      <a16:colId xmlns:a16="http://schemas.microsoft.com/office/drawing/2014/main" val="1388782861"/>
                    </a:ext>
                  </a:extLst>
                </a:gridCol>
                <a:gridCol w="1890001">
                  <a:extLst>
                    <a:ext uri="{9D8B030D-6E8A-4147-A177-3AD203B41FA5}">
                      <a16:colId xmlns:a16="http://schemas.microsoft.com/office/drawing/2014/main" val="4256929551"/>
                    </a:ext>
                  </a:extLst>
                </a:gridCol>
                <a:gridCol w="1304999">
                  <a:extLst>
                    <a:ext uri="{9D8B030D-6E8A-4147-A177-3AD203B41FA5}">
                      <a16:colId xmlns:a16="http://schemas.microsoft.com/office/drawing/2014/main" val="268964040"/>
                    </a:ext>
                  </a:extLst>
                </a:gridCol>
              </a:tblGrid>
              <a:tr h="785836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Partner institution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Study 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Year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Language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Semester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028400"/>
                  </a:ext>
                </a:extLst>
              </a:tr>
              <a:tr h="289832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tx1"/>
                          </a:solidFill>
                        </a:rPr>
                        <a:t>Finland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>
                        <a:solidFill>
                          <a:schemeClr val="accent4">
                            <a:lumMod val="75000"/>
                          </a:schemeClr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>
                        <a:solidFill>
                          <a:schemeClr val="accent4">
                            <a:lumMod val="75000"/>
                          </a:schemeClr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>
                        <a:solidFill>
                          <a:schemeClr val="accent4">
                            <a:lumMod val="75000"/>
                          </a:schemeClr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2389856"/>
                  </a:ext>
                </a:extLst>
              </a:tr>
              <a:tr h="793045"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hlinkClick r:id="rId2"/>
                        </a:rPr>
                        <a:t>Novia University of Applied Sciences</a:t>
                      </a:r>
                      <a:endParaRPr lang="en-GB" sz="1200" noProof="0" dirty="0"/>
                    </a:p>
                    <a:p>
                      <a:r>
                        <a:rPr lang="en-GB" sz="1200" noProof="0" dirty="0"/>
                        <a:t>Jakobstad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3"/>
                        </a:rPr>
                        <a:t>GMD</a:t>
                      </a:r>
                    </a:p>
                    <a:p>
                      <a:pPr algn="ctr"/>
                      <a:r>
                        <a:rPr lang="en-GB" sz="1200" noProof="0" dirty="0">
                          <a:hlinkClick r:id="rId3"/>
                        </a:rPr>
                        <a:t>PAA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251405"/>
                  </a:ext>
                </a:extLst>
              </a:tr>
              <a:tr h="289832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France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329259"/>
                  </a:ext>
                </a:extLst>
              </a:tr>
              <a:tr h="791962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4"/>
                        </a:rPr>
                        <a:t>ISCOM </a:t>
                      </a:r>
                      <a:endParaRPr lang="en-GB" sz="1200" noProof="0" dirty="0"/>
                    </a:p>
                    <a:p>
                      <a:pPr algn="l"/>
                      <a:r>
                        <a:rPr lang="en-GB" sz="1200" noProof="0" dirty="0"/>
                        <a:t>WS: Paris, Lille, Nice, Bordeaux, Lyon</a:t>
                      </a:r>
                    </a:p>
                    <a:p>
                      <a:pPr algn="l"/>
                      <a:r>
                        <a:rPr lang="en-GB" sz="1200" noProof="0" dirty="0"/>
                        <a:t>SS: Paris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4"/>
                        </a:rPr>
                        <a:t>CMC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135901"/>
                  </a:ext>
                </a:extLst>
              </a:tr>
              <a:tr h="615312"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>
                          <a:hlinkClick r:id="rId5"/>
                        </a:rPr>
                        <a:t>Lycée</a:t>
                      </a:r>
                      <a:r>
                        <a:rPr lang="cs-CZ" sz="1200" dirty="0">
                          <a:hlinkClick r:id="rId5"/>
                        </a:rPr>
                        <a:t> </a:t>
                      </a:r>
                      <a:r>
                        <a:rPr lang="cs-CZ" sz="1200" dirty="0" err="1">
                          <a:hlinkClick r:id="rId5"/>
                        </a:rPr>
                        <a:t>Brequigny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 err="1"/>
                        <a:t>Rennes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6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noProof="0" dirty="0"/>
                        <a:t>2. and 3. Bc.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noProof="0" dirty="0" err="1"/>
                        <a:t>French</a:t>
                      </a:r>
                      <a:r>
                        <a:rPr lang="cs-CZ" sz="1200" noProof="0" dirty="0"/>
                        <a:t> </a:t>
                      </a:r>
                    </a:p>
                    <a:p>
                      <a:pPr algn="ctr"/>
                      <a:r>
                        <a:rPr lang="cs-CZ" sz="1200" noProof="0" dirty="0"/>
                        <a:t>(</a:t>
                      </a:r>
                      <a:r>
                        <a:rPr lang="cs-CZ" sz="1200" noProof="0" dirty="0" err="1"/>
                        <a:t>English</a:t>
                      </a:r>
                      <a:r>
                        <a:rPr lang="cs-CZ" sz="1200" noProof="0" dirty="0"/>
                        <a:t>)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noProof="0" dirty="0"/>
                        <a:t>WS</a:t>
                      </a:r>
                    </a:p>
                    <a:p>
                      <a:pPr algn="ctr"/>
                      <a:r>
                        <a:rPr lang="cs-CZ" sz="1200" noProof="0" dirty="0"/>
                        <a:t>SS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0015480"/>
                  </a:ext>
                </a:extLst>
              </a:tr>
              <a:tr h="615312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7"/>
                        </a:rPr>
                        <a:t>Sup de Pub</a:t>
                      </a:r>
                      <a:endParaRPr lang="en-GB" sz="1200" noProof="0" dirty="0"/>
                    </a:p>
                    <a:p>
                      <a:pPr algn="l"/>
                      <a:r>
                        <a:rPr lang="en-GB" sz="1200" noProof="0" dirty="0"/>
                        <a:t>Paris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8"/>
                        </a:rPr>
                        <a:t>CMC</a:t>
                      </a:r>
                    </a:p>
                    <a:p>
                      <a:pPr algn="ctr"/>
                      <a:r>
                        <a:rPr lang="en-GB" sz="1200" noProof="0" dirty="0">
                          <a:hlinkClick r:id="rId8"/>
                        </a:rPr>
                        <a:t>GMD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 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  <a:r>
                        <a:rPr lang="cs-CZ" sz="1200" noProof="0" dirty="0"/>
                        <a:t> </a:t>
                      </a:r>
                      <a:r>
                        <a:rPr lang="cs-CZ" sz="1200" noProof="0" dirty="0" err="1"/>
                        <a:t>only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5466"/>
                  </a:ext>
                </a:extLst>
              </a:tr>
              <a:tr h="289832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Georgia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8986697"/>
                  </a:ext>
                </a:extLst>
              </a:tr>
              <a:tr h="672535">
                <a:tc>
                  <a:txBody>
                    <a:bodyPr/>
                    <a:lstStyle/>
                    <a:p>
                      <a:pPr algn="l"/>
                      <a:r>
                        <a:rPr lang="en-GB" sz="1200" b="0" noProof="0" dirty="0" err="1">
                          <a:solidFill>
                            <a:schemeClr val="tx1"/>
                          </a:solidFill>
                          <a:hlinkClick r:id="rId9"/>
                        </a:rPr>
                        <a:t>Internatinal</a:t>
                      </a:r>
                      <a:r>
                        <a:rPr lang="en-GB" sz="1200" b="0" noProof="0" dirty="0">
                          <a:solidFill>
                            <a:schemeClr val="tx1"/>
                          </a:solidFill>
                          <a:hlinkClick r:id="rId9"/>
                        </a:rPr>
                        <a:t> Black Sea University</a:t>
                      </a:r>
                      <a:endParaRPr lang="en-GB" sz="1200" b="0" noProof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GB" sz="1200" b="0" noProof="0" dirty="0">
                          <a:solidFill>
                            <a:schemeClr val="tx1"/>
                          </a:solidFill>
                        </a:rPr>
                        <a:t>Tbilisi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noProof="0" dirty="0">
                          <a:hlinkClick r:id="rId10"/>
                        </a:rPr>
                        <a:t>CMC</a:t>
                      </a:r>
                      <a:endParaRPr lang="en-GB" sz="1200" b="0" noProof="0" dirty="0"/>
                    </a:p>
                    <a:p>
                      <a:pPr algn="ctr"/>
                      <a:r>
                        <a:rPr lang="en-GB" sz="1200" b="0" noProof="0" dirty="0">
                          <a:hlinkClick r:id="rId11"/>
                        </a:rPr>
                        <a:t>GMD</a:t>
                      </a:r>
                      <a:endParaRPr lang="en-GB" sz="1200" b="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noProof="0" dirty="0"/>
                        <a:t>2. and 3. </a:t>
                      </a:r>
                      <a:r>
                        <a:rPr lang="en-GB" sz="1200" b="0" noProof="0" dirty="0" err="1"/>
                        <a:t>Bc</a:t>
                      </a:r>
                      <a:r>
                        <a:rPr lang="en-GB" sz="1200" b="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noProof="0" dirty="0"/>
                        <a:t>WS</a:t>
                      </a:r>
                    </a:p>
                    <a:p>
                      <a:pPr algn="ctr"/>
                      <a:r>
                        <a:rPr lang="en-GB" sz="1200" b="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851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229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E88A9-05BF-8C09-CB98-A327795D0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8FE189-DC40-09B7-4482-2980D83E8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cs-CZ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D552CF8F-B74A-0C3B-C7D9-26D3BA9CB8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704122"/>
              </p:ext>
            </p:extLst>
          </p:nvPr>
        </p:nvGraphicFramePr>
        <p:xfrm>
          <a:off x="0" y="2"/>
          <a:ext cx="9188651" cy="5143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2328">
                  <a:extLst>
                    <a:ext uri="{9D8B030D-6E8A-4147-A177-3AD203B41FA5}">
                      <a16:colId xmlns:a16="http://schemas.microsoft.com/office/drawing/2014/main" val="1238760332"/>
                    </a:ext>
                  </a:extLst>
                </a:gridCol>
                <a:gridCol w="1457483">
                  <a:extLst>
                    <a:ext uri="{9D8B030D-6E8A-4147-A177-3AD203B41FA5}">
                      <a16:colId xmlns:a16="http://schemas.microsoft.com/office/drawing/2014/main" val="347113107"/>
                    </a:ext>
                  </a:extLst>
                </a:gridCol>
                <a:gridCol w="1493840">
                  <a:extLst>
                    <a:ext uri="{9D8B030D-6E8A-4147-A177-3AD203B41FA5}">
                      <a16:colId xmlns:a16="http://schemas.microsoft.com/office/drawing/2014/main" val="1388782861"/>
                    </a:ext>
                  </a:extLst>
                </a:gridCol>
                <a:gridCol w="1890001">
                  <a:extLst>
                    <a:ext uri="{9D8B030D-6E8A-4147-A177-3AD203B41FA5}">
                      <a16:colId xmlns:a16="http://schemas.microsoft.com/office/drawing/2014/main" val="4256929551"/>
                    </a:ext>
                  </a:extLst>
                </a:gridCol>
                <a:gridCol w="1304999">
                  <a:extLst>
                    <a:ext uri="{9D8B030D-6E8A-4147-A177-3AD203B41FA5}">
                      <a16:colId xmlns:a16="http://schemas.microsoft.com/office/drawing/2014/main" val="268964040"/>
                    </a:ext>
                  </a:extLst>
                </a:gridCol>
              </a:tblGrid>
              <a:tr h="596829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Partner institution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Study 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Year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Language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Semester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028400"/>
                  </a:ext>
                </a:extLst>
              </a:tr>
              <a:tr h="302351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tx1"/>
                          </a:solidFill>
                        </a:rPr>
                        <a:t>Germany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50514"/>
                  </a:ext>
                </a:extLst>
              </a:tr>
              <a:tr h="571257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2"/>
                        </a:rPr>
                        <a:t>Mannheim University of Applied Sciences</a:t>
                      </a:r>
                      <a:r>
                        <a:rPr lang="en-GB" sz="1200" noProof="0" dirty="0"/>
                        <a:t> </a:t>
                      </a:r>
                    </a:p>
                    <a:p>
                      <a:pPr algn="l"/>
                      <a:r>
                        <a:rPr lang="en-GB" sz="1200" noProof="0" dirty="0"/>
                        <a:t>Mannheim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3"/>
                        </a:rPr>
                        <a:t>GMD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200" noProof="0" dirty="0"/>
                        <a:t>English</a:t>
                      </a:r>
                    </a:p>
                    <a:p>
                      <a:pPr algn="ctr"/>
                      <a:r>
                        <a:rPr lang="en-GB" sz="1200" noProof="0" dirty="0"/>
                        <a:t>(German)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710629"/>
                  </a:ext>
                </a:extLst>
              </a:tr>
              <a:tr h="302351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tx1"/>
                          </a:solidFill>
                        </a:rPr>
                        <a:t>Hungary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>
                        <a:solidFill>
                          <a:schemeClr val="accent4">
                            <a:lumMod val="75000"/>
                          </a:schemeClr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>
                        <a:solidFill>
                          <a:schemeClr val="accent4">
                            <a:lumMod val="75000"/>
                          </a:schemeClr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>
                        <a:solidFill>
                          <a:schemeClr val="accent4">
                            <a:lumMod val="75000"/>
                          </a:schemeClr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2389856"/>
                  </a:ext>
                </a:extLst>
              </a:tr>
              <a:tr h="907050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4"/>
                        </a:rPr>
                        <a:t>Budapest Metropolitan University</a:t>
                      </a:r>
                      <a:endParaRPr lang="en-GB" sz="1200" noProof="0" dirty="0"/>
                    </a:p>
                    <a:p>
                      <a:pPr algn="l"/>
                      <a:r>
                        <a:rPr lang="en-GB" sz="1200" noProof="0" dirty="0"/>
                        <a:t>Budapest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5"/>
                        </a:rPr>
                        <a:t>CMC</a:t>
                      </a:r>
                      <a:endParaRPr lang="en-GB" sz="1200" noProof="0" dirty="0"/>
                    </a:p>
                    <a:p>
                      <a:pPr algn="ctr"/>
                      <a:r>
                        <a:rPr lang="en-GB" sz="1200" noProof="0" dirty="0">
                          <a:hlinkClick r:id="rId6"/>
                        </a:rPr>
                        <a:t>AVE</a:t>
                      </a:r>
                      <a:endParaRPr lang="en-GB" sz="1200" noProof="0" dirty="0"/>
                    </a:p>
                    <a:p>
                      <a:pPr algn="ctr"/>
                      <a:r>
                        <a:rPr lang="en-GB" sz="1200" noProof="0" dirty="0">
                          <a:hlinkClick r:id="rId6"/>
                        </a:rPr>
                        <a:t>GMD</a:t>
                      </a:r>
                      <a:endParaRPr lang="en-GB" sz="1200" noProof="0" dirty="0"/>
                    </a:p>
                    <a:p>
                      <a:pPr algn="ctr"/>
                      <a:r>
                        <a:rPr lang="en-GB" sz="1200" noProof="0" dirty="0">
                          <a:hlinkClick r:id="rId6"/>
                        </a:rPr>
                        <a:t>PAA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251405"/>
                  </a:ext>
                </a:extLst>
              </a:tr>
              <a:tr h="302351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noProof="0" dirty="0"/>
                        <a:t>Italy</a:t>
                      </a:r>
                      <a:endParaRPr lang="en-GB" sz="1200" b="1" noProof="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1200" noProof="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5357175"/>
                  </a:ext>
                </a:extLst>
              </a:tr>
              <a:tr h="628739">
                <a:tc>
                  <a:txBody>
                    <a:bodyPr/>
                    <a:lstStyle/>
                    <a:p>
                      <a:r>
                        <a:rPr lang="cs-CZ" sz="1200" dirty="0" err="1">
                          <a:hlinkClick r:id="" action="ppaction://noaction"/>
                        </a:rPr>
                        <a:t>Poliarte</a:t>
                      </a:r>
                      <a:r>
                        <a:rPr lang="cs-CZ" sz="1200" dirty="0">
                          <a:hlinkClick r:id="" action="ppaction://noaction"/>
                        </a:rPr>
                        <a:t> </a:t>
                      </a:r>
                      <a:r>
                        <a:rPr lang="cs-CZ" sz="1200" dirty="0" err="1">
                          <a:hlinkClick r:id="" action="ppaction://noaction"/>
                        </a:rPr>
                        <a:t>Accademia</a:t>
                      </a:r>
                      <a:r>
                        <a:rPr lang="cs-CZ" sz="1200" dirty="0">
                          <a:hlinkClick r:id="" action="ppaction://noaction"/>
                        </a:rPr>
                        <a:t> di Design</a:t>
                      </a:r>
                      <a:endParaRPr lang="cs-CZ" sz="1200" dirty="0"/>
                    </a:p>
                    <a:p>
                      <a:r>
                        <a:rPr lang="cs-CZ" sz="1200" dirty="0" err="1"/>
                        <a:t>Ancona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" action="ppaction://noaction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and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Italian</a:t>
                      </a:r>
                      <a:r>
                        <a:rPr lang="cs-CZ" sz="1200" dirty="0"/>
                        <a:t> (min. B1 level)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21145"/>
                  </a:ext>
                </a:extLst>
              </a:tr>
              <a:tr h="628739">
                <a:tc>
                  <a:txBody>
                    <a:bodyPr/>
                    <a:lstStyle/>
                    <a:p>
                      <a:r>
                        <a:rPr lang="cs-CZ" sz="1200" dirty="0" err="1">
                          <a:hlinkClick r:id="rId7"/>
                        </a:rPr>
                        <a:t>Accademia</a:t>
                      </a:r>
                      <a:r>
                        <a:rPr lang="cs-CZ" sz="1200" dirty="0">
                          <a:hlinkClick r:id="rId7"/>
                        </a:rPr>
                        <a:t> di Belle </a:t>
                      </a:r>
                      <a:r>
                        <a:rPr lang="cs-CZ" sz="1200" dirty="0" err="1">
                          <a:hlinkClick r:id="rId7"/>
                        </a:rPr>
                        <a:t>Arti</a:t>
                      </a:r>
                      <a:r>
                        <a:rPr lang="cs-CZ" sz="1200" dirty="0">
                          <a:hlinkClick r:id="rId7"/>
                        </a:rPr>
                        <a:t> </a:t>
                      </a:r>
                      <a:r>
                        <a:rPr lang="cs-CZ" sz="1200" dirty="0" err="1">
                          <a:hlinkClick r:id="rId7"/>
                        </a:rPr>
                        <a:t>Catania</a:t>
                      </a:r>
                      <a:endParaRPr lang="cs-CZ" sz="1200" dirty="0"/>
                    </a:p>
                    <a:p>
                      <a:r>
                        <a:rPr lang="cs-CZ" sz="1200" dirty="0" err="1"/>
                        <a:t>Catania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8"/>
                        </a:rPr>
                        <a:t>GMD</a:t>
                      </a:r>
                    </a:p>
                    <a:p>
                      <a:pPr algn="ctr"/>
                      <a:r>
                        <a:rPr lang="cs-CZ" sz="1200" dirty="0">
                          <a:hlinkClick r:id="rId8"/>
                        </a:rPr>
                        <a:t>PAA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and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Italian</a:t>
                      </a:r>
                      <a:r>
                        <a:rPr lang="cs-CZ" sz="1200" dirty="0"/>
                        <a:t> </a:t>
                      </a:r>
                    </a:p>
                    <a:p>
                      <a:pPr algn="ctr"/>
                      <a:r>
                        <a:rPr lang="cs-CZ" sz="1200" dirty="0"/>
                        <a:t>(</a:t>
                      </a:r>
                      <a:r>
                        <a:rPr lang="cs-CZ" sz="1200" dirty="0" err="1"/>
                        <a:t>English</a:t>
                      </a:r>
                      <a:r>
                        <a:rPr lang="cs-CZ" sz="1200" dirty="0"/>
                        <a:t>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8317753"/>
                  </a:ext>
                </a:extLst>
              </a:tr>
              <a:tr h="302351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Lithuania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329259"/>
                  </a:ext>
                </a:extLst>
              </a:tr>
              <a:tr h="601481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9"/>
                        </a:rPr>
                        <a:t>Vilnius College of Design </a:t>
                      </a:r>
                      <a:endParaRPr lang="en-GB" sz="1200" noProof="0" dirty="0"/>
                    </a:p>
                    <a:p>
                      <a:pPr algn="l"/>
                      <a:r>
                        <a:rPr lang="en-GB" sz="1200" noProof="0" dirty="0"/>
                        <a:t>Vilnius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10"/>
                        </a:rPr>
                        <a:t>GMD</a:t>
                      </a:r>
                      <a:endParaRPr lang="en-GB" sz="1200" noProof="0" dirty="0"/>
                    </a:p>
                    <a:p>
                      <a:pPr algn="ctr"/>
                      <a:r>
                        <a:rPr lang="en-GB" sz="1200" noProof="0" dirty="0">
                          <a:hlinkClick r:id="rId11"/>
                        </a:rPr>
                        <a:t>PAA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135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9944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>
          <a:extLst>
            <a:ext uri="{FF2B5EF4-FFF2-40B4-BE49-F238E27FC236}">
              <a16:creationId xmlns:a16="http://schemas.microsoft.com/office/drawing/2014/main" id="{A964995E-7D13-40FC-3DD5-03D0A1920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E4904E9-29B3-D83D-8210-E07365009F8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r="56929"/>
          <a:stretch/>
        </p:blipFill>
        <p:spPr>
          <a:xfrm>
            <a:off x="274320" y="4560181"/>
            <a:ext cx="483026" cy="4550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5EFD7EF5-9F0A-320F-32C4-F76D783621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321653"/>
              </p:ext>
            </p:extLst>
          </p:nvPr>
        </p:nvGraphicFramePr>
        <p:xfrm>
          <a:off x="-7258" y="2"/>
          <a:ext cx="9151259" cy="5143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8810">
                  <a:extLst>
                    <a:ext uri="{9D8B030D-6E8A-4147-A177-3AD203B41FA5}">
                      <a16:colId xmlns:a16="http://schemas.microsoft.com/office/drawing/2014/main" val="75500115"/>
                    </a:ext>
                  </a:extLst>
                </a:gridCol>
                <a:gridCol w="1281981">
                  <a:extLst>
                    <a:ext uri="{9D8B030D-6E8A-4147-A177-3AD203B41FA5}">
                      <a16:colId xmlns:a16="http://schemas.microsoft.com/office/drawing/2014/main" val="3003577401"/>
                    </a:ext>
                  </a:extLst>
                </a:gridCol>
                <a:gridCol w="1602591">
                  <a:extLst>
                    <a:ext uri="{9D8B030D-6E8A-4147-A177-3AD203B41FA5}">
                      <a16:colId xmlns:a16="http://schemas.microsoft.com/office/drawing/2014/main" val="4021807778"/>
                    </a:ext>
                  </a:extLst>
                </a:gridCol>
                <a:gridCol w="1892931">
                  <a:extLst>
                    <a:ext uri="{9D8B030D-6E8A-4147-A177-3AD203B41FA5}">
                      <a16:colId xmlns:a16="http://schemas.microsoft.com/office/drawing/2014/main" val="1344302110"/>
                    </a:ext>
                  </a:extLst>
                </a:gridCol>
                <a:gridCol w="1254946">
                  <a:extLst>
                    <a:ext uri="{9D8B030D-6E8A-4147-A177-3AD203B41FA5}">
                      <a16:colId xmlns:a16="http://schemas.microsoft.com/office/drawing/2014/main" val="4203745767"/>
                    </a:ext>
                  </a:extLst>
                </a:gridCol>
              </a:tblGrid>
              <a:tr h="631451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Partner institution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Study 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Year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Language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Semester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40093"/>
                  </a:ext>
                </a:extLst>
              </a:tr>
              <a:tr h="333787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noProof="0" dirty="0" err="1"/>
                        <a:t>Latvia</a:t>
                      </a:r>
                      <a:endParaRPr lang="en-GB" sz="1200" b="1" noProof="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170986"/>
                  </a:ext>
                </a:extLst>
              </a:tr>
              <a:tr h="686905"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>
                          <a:hlinkClick r:id="rId4"/>
                        </a:rPr>
                        <a:t>Latvian</a:t>
                      </a:r>
                      <a:r>
                        <a:rPr lang="cs-CZ" sz="1200" dirty="0">
                          <a:hlinkClick r:id="rId4"/>
                        </a:rPr>
                        <a:t> </a:t>
                      </a:r>
                      <a:r>
                        <a:rPr lang="cs-CZ" sz="1200" dirty="0" err="1">
                          <a:hlinkClick r:id="rId4"/>
                        </a:rPr>
                        <a:t>Academy</a:t>
                      </a:r>
                      <a:r>
                        <a:rPr lang="cs-CZ" sz="1200" dirty="0">
                          <a:hlinkClick r:id="rId4"/>
                        </a:rPr>
                        <a:t> </a:t>
                      </a:r>
                      <a:r>
                        <a:rPr lang="cs-CZ" sz="1200" dirty="0" err="1">
                          <a:hlinkClick r:id="rId4"/>
                        </a:rPr>
                        <a:t>of</a:t>
                      </a:r>
                      <a:r>
                        <a:rPr lang="cs-CZ" sz="1200" dirty="0">
                          <a:hlinkClick r:id="rId4"/>
                        </a:rPr>
                        <a:t> </a:t>
                      </a:r>
                      <a:r>
                        <a:rPr lang="cs-CZ" sz="1200" dirty="0" err="1">
                          <a:hlinkClick r:id="rId4"/>
                        </a:rPr>
                        <a:t>Culture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Riga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5"/>
                        </a:rPr>
                        <a:t>PAA</a:t>
                      </a:r>
                    </a:p>
                    <a:p>
                      <a:pPr algn="ctr"/>
                      <a:r>
                        <a:rPr lang="cs-CZ" sz="1200" dirty="0">
                          <a:hlinkClick r:id="rId5"/>
                        </a:rPr>
                        <a:t>CMC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and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English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 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622202"/>
                  </a:ext>
                </a:extLst>
              </a:tr>
              <a:tr h="333787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Netherlands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441881"/>
                  </a:ext>
                </a:extLst>
              </a:tr>
              <a:tr h="780025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6"/>
                        </a:rPr>
                        <a:t>Breda University </a:t>
                      </a:r>
                    </a:p>
                    <a:p>
                      <a:pPr algn="l"/>
                      <a:r>
                        <a:rPr lang="en-GB" sz="1200" noProof="0" dirty="0">
                          <a:hlinkClick r:id="rId6"/>
                        </a:rPr>
                        <a:t>of Applied Sciences </a:t>
                      </a:r>
                      <a:endParaRPr lang="en-GB" sz="1200" noProof="0" dirty="0"/>
                    </a:p>
                    <a:p>
                      <a:pPr algn="l"/>
                      <a:r>
                        <a:rPr lang="en-GB" sz="1200" noProof="0" dirty="0"/>
                        <a:t>Breda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7"/>
                        </a:rPr>
                        <a:t>CMC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342047"/>
                  </a:ext>
                </a:extLst>
              </a:tr>
              <a:tr h="780025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8"/>
                        </a:rPr>
                        <a:t>Rotterdam </a:t>
                      </a:r>
                      <a:r>
                        <a:rPr lang="en-GB" sz="1200" noProof="0" dirty="0" err="1">
                          <a:hlinkClick r:id="rId8"/>
                        </a:rPr>
                        <a:t>Univesity</a:t>
                      </a:r>
                      <a:r>
                        <a:rPr lang="en-GB" sz="1200" noProof="0" dirty="0">
                          <a:hlinkClick r:id="rId8"/>
                        </a:rPr>
                        <a:t> </a:t>
                      </a:r>
                    </a:p>
                    <a:p>
                      <a:pPr algn="l"/>
                      <a:r>
                        <a:rPr lang="en-GB" sz="1200" noProof="0" dirty="0">
                          <a:hlinkClick r:id="rId8"/>
                        </a:rPr>
                        <a:t>of Applied Sciences </a:t>
                      </a:r>
                      <a:endParaRPr lang="en-GB" sz="1200" noProof="0" dirty="0"/>
                    </a:p>
                    <a:p>
                      <a:pPr algn="l"/>
                      <a:r>
                        <a:rPr lang="en-GB" sz="1200" noProof="0" dirty="0"/>
                        <a:t>Rotterdam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9"/>
                        </a:rPr>
                        <a:t>CMC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 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184084"/>
                  </a:ext>
                </a:extLst>
              </a:tr>
              <a:tr h="557160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10"/>
                        </a:rPr>
                        <a:t>HU University of Applied Sciences Utrecht </a:t>
                      </a:r>
                      <a:endParaRPr lang="en-GB" sz="1200" noProof="0" dirty="0"/>
                    </a:p>
                    <a:p>
                      <a:pPr algn="l"/>
                      <a:r>
                        <a:rPr lang="en-GB" sz="1200" b="0" noProof="0" dirty="0"/>
                        <a:t>Utrecht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11"/>
                        </a:rPr>
                        <a:t>CMC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08731"/>
                  </a:ext>
                </a:extLst>
              </a:tr>
              <a:tr h="334298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Portugal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482595"/>
                  </a:ext>
                </a:extLst>
              </a:tr>
              <a:tr h="706061">
                <a:tc>
                  <a:txBody>
                    <a:bodyPr/>
                    <a:lstStyle/>
                    <a:p>
                      <a:r>
                        <a:rPr lang="en-GB" sz="1200" noProof="0" dirty="0" err="1">
                          <a:hlinkClick r:id="rId12"/>
                        </a:rPr>
                        <a:t>Lusófona</a:t>
                      </a:r>
                      <a:r>
                        <a:rPr lang="en-GB" sz="1200" noProof="0" dirty="0">
                          <a:hlinkClick r:id="rId12"/>
                        </a:rPr>
                        <a:t> University </a:t>
                      </a:r>
                      <a:endParaRPr lang="en-GB" sz="1200" noProof="0" dirty="0"/>
                    </a:p>
                    <a:p>
                      <a:r>
                        <a:rPr lang="en-GB" sz="1200" noProof="0" dirty="0"/>
                        <a:t>Lisbon</a:t>
                      </a:r>
                      <a:r>
                        <a:rPr lang="cs-CZ" sz="1200" noProof="0" dirty="0"/>
                        <a:t>, Porto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13"/>
                        </a:rPr>
                        <a:t>AVE</a:t>
                      </a:r>
                      <a:r>
                        <a:rPr lang="cs-CZ" sz="1200" noProof="0" dirty="0"/>
                        <a:t> (Lisabon)</a:t>
                      </a:r>
                      <a:endParaRPr lang="en-GB" sz="1200" noProof="0" dirty="0"/>
                    </a:p>
                    <a:p>
                      <a:pPr algn="ctr"/>
                      <a:r>
                        <a:rPr lang="en-GB" sz="1200" noProof="0" dirty="0">
                          <a:hlinkClick r:id="rId14"/>
                        </a:rPr>
                        <a:t>PAA</a:t>
                      </a:r>
                      <a:r>
                        <a:rPr lang="cs-CZ" sz="1200" noProof="0" dirty="0"/>
                        <a:t> (Lisabon)</a:t>
                      </a:r>
                    </a:p>
                    <a:p>
                      <a:pPr algn="ctr"/>
                      <a:r>
                        <a:rPr lang="cs-CZ" sz="1200" noProof="0" dirty="0">
                          <a:hlinkClick r:id="rId15"/>
                        </a:rPr>
                        <a:t>KMK</a:t>
                      </a:r>
                      <a:r>
                        <a:rPr lang="cs-CZ" sz="1200" noProof="0" dirty="0"/>
                        <a:t> (Porto)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Portuguese </a:t>
                      </a:r>
                      <a:endParaRPr lang="cs-CZ" sz="1200" noProof="0" dirty="0"/>
                    </a:p>
                    <a:p>
                      <a:pPr algn="ctr"/>
                      <a:r>
                        <a:rPr lang="cs-CZ" sz="1200" noProof="0" dirty="0"/>
                        <a:t>(</a:t>
                      </a:r>
                      <a:r>
                        <a:rPr lang="en-GB" sz="1200" noProof="0" dirty="0"/>
                        <a:t>English</a:t>
                      </a:r>
                      <a:r>
                        <a:rPr lang="cs-CZ" sz="1200" noProof="0" dirty="0"/>
                        <a:t>)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37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938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>
          <a:extLst>
            <a:ext uri="{FF2B5EF4-FFF2-40B4-BE49-F238E27FC236}">
              <a16:creationId xmlns:a16="http://schemas.microsoft.com/office/drawing/2014/main" id="{E84EDACA-1B61-2CBC-0B60-B37E25B60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51477A88-0CAC-C61D-22F5-2F7EBF1D120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r="56929"/>
          <a:stretch/>
        </p:blipFill>
        <p:spPr>
          <a:xfrm>
            <a:off x="274320" y="4560181"/>
            <a:ext cx="483026" cy="4550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416CB95E-DB29-444F-B93F-36C9E1B9C0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005165"/>
              </p:ext>
            </p:extLst>
          </p:nvPr>
        </p:nvGraphicFramePr>
        <p:xfrm>
          <a:off x="0" y="1"/>
          <a:ext cx="9144001" cy="5143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0463">
                  <a:extLst>
                    <a:ext uri="{9D8B030D-6E8A-4147-A177-3AD203B41FA5}">
                      <a16:colId xmlns:a16="http://schemas.microsoft.com/office/drawing/2014/main" val="75500115"/>
                    </a:ext>
                  </a:extLst>
                </a:gridCol>
                <a:gridCol w="1571010">
                  <a:extLst>
                    <a:ext uri="{9D8B030D-6E8A-4147-A177-3AD203B41FA5}">
                      <a16:colId xmlns:a16="http://schemas.microsoft.com/office/drawing/2014/main" val="3003577401"/>
                    </a:ext>
                  </a:extLst>
                </a:gridCol>
                <a:gridCol w="1290535">
                  <a:extLst>
                    <a:ext uri="{9D8B030D-6E8A-4147-A177-3AD203B41FA5}">
                      <a16:colId xmlns:a16="http://schemas.microsoft.com/office/drawing/2014/main" val="2055077036"/>
                    </a:ext>
                  </a:extLst>
                </a:gridCol>
                <a:gridCol w="1965416">
                  <a:extLst>
                    <a:ext uri="{9D8B030D-6E8A-4147-A177-3AD203B41FA5}">
                      <a16:colId xmlns:a16="http://schemas.microsoft.com/office/drawing/2014/main" val="1344302110"/>
                    </a:ext>
                  </a:extLst>
                </a:gridCol>
                <a:gridCol w="1256577">
                  <a:extLst>
                    <a:ext uri="{9D8B030D-6E8A-4147-A177-3AD203B41FA5}">
                      <a16:colId xmlns:a16="http://schemas.microsoft.com/office/drawing/2014/main" val="4203745767"/>
                    </a:ext>
                  </a:extLst>
                </a:gridCol>
              </a:tblGrid>
              <a:tr h="596799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Partner institution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Study 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Year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Language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Semester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40093"/>
                  </a:ext>
                </a:extLst>
              </a:tr>
              <a:tr h="315952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Spain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386879"/>
                  </a:ext>
                </a:extLst>
              </a:tr>
              <a:tr h="846125"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hlinkClick r:id="rId4"/>
                        </a:rPr>
                        <a:t>EUSA – University </a:t>
                      </a:r>
                    </a:p>
                    <a:p>
                      <a:r>
                        <a:rPr lang="en-GB" sz="1200" noProof="0" dirty="0">
                          <a:hlinkClick r:id="rId4"/>
                        </a:rPr>
                        <a:t>of Seville </a:t>
                      </a:r>
                      <a:endParaRPr lang="en-GB" sz="1200" noProof="0" dirty="0"/>
                    </a:p>
                    <a:p>
                      <a:r>
                        <a:rPr lang="en-GB" sz="1200" noProof="0" dirty="0"/>
                        <a:t>Seville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5"/>
                        </a:rPr>
                        <a:t>CMC</a:t>
                      </a:r>
                      <a:endParaRPr lang="en-GB" sz="1200" noProof="0" dirty="0"/>
                    </a:p>
                    <a:p>
                      <a:pPr algn="ctr"/>
                      <a:r>
                        <a:rPr lang="en-GB" sz="1200" noProof="0" dirty="0">
                          <a:hlinkClick r:id="rId5"/>
                        </a:rPr>
                        <a:t>AVE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 </a:t>
                      </a:r>
                      <a:endParaRPr lang="cs-CZ" sz="1200" noProof="0" dirty="0"/>
                    </a:p>
                    <a:p>
                      <a:pPr algn="ctr"/>
                      <a:r>
                        <a:rPr lang="en-GB" sz="1200" noProof="0" dirty="0"/>
                        <a:t>(Spanish)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186969"/>
                  </a:ext>
                </a:extLst>
              </a:tr>
              <a:tr h="846125"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hlinkClick r:id="rId6"/>
                        </a:rPr>
                        <a:t>TAI Escuela </a:t>
                      </a:r>
                      <a:r>
                        <a:rPr lang="en-GB" sz="1200" noProof="0" dirty="0" err="1">
                          <a:hlinkClick r:id="rId6"/>
                        </a:rPr>
                        <a:t>Universitaria</a:t>
                      </a:r>
                      <a:r>
                        <a:rPr lang="en-GB" sz="1200" noProof="0" dirty="0">
                          <a:hlinkClick r:id="rId6"/>
                        </a:rPr>
                        <a:t> de Artes</a:t>
                      </a:r>
                      <a:endParaRPr lang="en-GB" sz="1200" noProof="0" dirty="0"/>
                    </a:p>
                    <a:p>
                      <a:r>
                        <a:rPr lang="en-GB" sz="1200" noProof="0" dirty="0"/>
                        <a:t>Madrid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7"/>
                        </a:rPr>
                        <a:t>PAA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 </a:t>
                      </a:r>
                      <a:endParaRPr lang="cs-CZ" sz="1200" noProof="0" dirty="0"/>
                    </a:p>
                    <a:p>
                      <a:pPr algn="ctr"/>
                      <a:r>
                        <a:rPr lang="en-GB" sz="1200" noProof="0" dirty="0"/>
                        <a:t>(Spanish)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92928"/>
                  </a:ext>
                </a:extLst>
              </a:tr>
              <a:tr h="846125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8"/>
                        </a:rPr>
                        <a:t>LCI</a:t>
                      </a:r>
                      <a:r>
                        <a:rPr lang="en-GB" sz="1200" noProof="0" dirty="0"/>
                        <a:t> </a:t>
                      </a:r>
                    </a:p>
                    <a:p>
                      <a:pPr algn="l"/>
                      <a:r>
                        <a:rPr lang="en-GB" sz="1200" noProof="0" dirty="0"/>
                        <a:t>Barcelona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9"/>
                        </a:rPr>
                        <a:t>GMD</a:t>
                      </a:r>
                      <a:endParaRPr lang="en-GB" sz="1200" noProof="0" dirty="0"/>
                    </a:p>
                    <a:p>
                      <a:pPr algn="ctr"/>
                      <a:r>
                        <a:rPr lang="en-GB" sz="1200" noProof="0" dirty="0">
                          <a:hlinkClick r:id="rId10"/>
                        </a:rPr>
                        <a:t>PAA</a:t>
                      </a:r>
                      <a:endParaRPr lang="en-GB" sz="1200" noProof="0" dirty="0"/>
                    </a:p>
                    <a:p>
                      <a:pPr algn="ctr"/>
                      <a:r>
                        <a:rPr lang="en-GB" sz="1200" noProof="0" dirty="0">
                          <a:hlinkClick r:id="rId11"/>
                        </a:rPr>
                        <a:t>AVE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 </a:t>
                      </a:r>
                      <a:endParaRPr lang="cs-CZ" sz="1200" noProof="0" dirty="0"/>
                    </a:p>
                    <a:p>
                      <a:pPr algn="ctr"/>
                      <a:r>
                        <a:rPr lang="en-GB" sz="1200" noProof="0" dirty="0"/>
                        <a:t>(Spanish)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572763"/>
                  </a:ext>
                </a:extLst>
              </a:tr>
              <a:tr h="763778"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hlinkClick r:id="rId12"/>
                        </a:rPr>
                        <a:t>UNAM – Universidad del Atlantico </a:t>
                      </a:r>
                      <a:r>
                        <a:rPr lang="en-GB" sz="1200" noProof="0" dirty="0" err="1">
                          <a:hlinkClick r:id="rId12"/>
                        </a:rPr>
                        <a:t>Médio</a:t>
                      </a:r>
                      <a:endParaRPr lang="en-GB" sz="1200" noProof="0" dirty="0"/>
                    </a:p>
                    <a:p>
                      <a:r>
                        <a:rPr lang="en-GB" sz="1200" noProof="0" dirty="0"/>
                        <a:t>Gran </a:t>
                      </a:r>
                      <a:r>
                        <a:rPr lang="en-GB" sz="1200" noProof="0" dirty="0" err="1"/>
                        <a:t>Canaria</a:t>
                      </a:r>
                      <a:r>
                        <a:rPr lang="en-GB" sz="1200" noProof="0" dirty="0"/>
                        <a:t>/Las Palmas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13"/>
                        </a:rPr>
                        <a:t>CMC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Spanish </a:t>
                      </a:r>
                      <a:endParaRPr lang="cs-CZ" sz="1200" noProof="0" dirty="0"/>
                    </a:p>
                    <a:p>
                      <a:pPr algn="ctr"/>
                      <a:r>
                        <a:rPr lang="cs-CZ" sz="1200" noProof="0" dirty="0"/>
                        <a:t>(</a:t>
                      </a:r>
                      <a:r>
                        <a:rPr lang="en-GB" sz="1200" noProof="0" dirty="0"/>
                        <a:t>English</a:t>
                      </a:r>
                      <a:r>
                        <a:rPr lang="cs-CZ" sz="1200" noProof="0" dirty="0"/>
                        <a:t>)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457272"/>
                  </a:ext>
                </a:extLst>
              </a:tr>
              <a:tr h="928595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14"/>
                        </a:rPr>
                        <a:t>EASDO </a:t>
                      </a:r>
                      <a:r>
                        <a:rPr lang="cs-CZ" sz="1200" dirty="0" err="1">
                          <a:hlinkClick r:id="rId14"/>
                        </a:rPr>
                        <a:t>Escuela</a:t>
                      </a:r>
                      <a:r>
                        <a:rPr lang="cs-CZ" sz="1200" dirty="0">
                          <a:hlinkClick r:id="rId14"/>
                        </a:rPr>
                        <a:t> de </a:t>
                      </a:r>
                      <a:r>
                        <a:rPr lang="cs-CZ" sz="1200" dirty="0" err="1">
                          <a:hlinkClick r:id="rId14"/>
                        </a:rPr>
                        <a:t>Arte</a:t>
                      </a:r>
                      <a:r>
                        <a:rPr lang="cs-CZ" sz="1200" dirty="0">
                          <a:hlinkClick r:id="rId14"/>
                        </a:rPr>
                        <a:t> y Superior de </a:t>
                      </a:r>
                      <a:r>
                        <a:rPr lang="cs-CZ" sz="1200" dirty="0" err="1">
                          <a:hlinkClick r:id="rId14"/>
                        </a:rPr>
                        <a:t>Diseno</a:t>
                      </a:r>
                      <a:r>
                        <a:rPr lang="cs-CZ" sz="1200" dirty="0">
                          <a:hlinkClick r:id="rId14"/>
                        </a:rPr>
                        <a:t> de </a:t>
                      </a:r>
                      <a:r>
                        <a:rPr lang="cs-CZ" sz="1200" dirty="0" err="1">
                          <a:hlinkClick r:id="rId14"/>
                        </a:rPr>
                        <a:t>Orihuela</a:t>
                      </a:r>
                      <a:endParaRPr lang="cs-CZ" sz="1200" dirty="0"/>
                    </a:p>
                    <a:p>
                      <a:r>
                        <a:rPr lang="cs-CZ" sz="1200" dirty="0" err="1"/>
                        <a:t>Orihuela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5"/>
                        </a:rPr>
                        <a:t>GMD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6"/>
                        </a:rPr>
                        <a:t>PAA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noProof="0" dirty="0" err="1"/>
                        <a:t>Spanish</a:t>
                      </a:r>
                      <a:endParaRPr lang="cs-CZ" sz="1200" noProof="0" dirty="0"/>
                    </a:p>
                    <a:p>
                      <a:pPr algn="ctr"/>
                      <a:r>
                        <a:rPr lang="cs-CZ" sz="1200" noProof="0" dirty="0"/>
                        <a:t>(</a:t>
                      </a:r>
                      <a:r>
                        <a:rPr lang="en-GB" sz="1200" noProof="0" dirty="0"/>
                        <a:t>English</a:t>
                      </a:r>
                      <a:r>
                        <a:rPr lang="cs-CZ" sz="1200" noProof="0" dirty="0"/>
                        <a:t>)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37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8557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>
          <a:extLst>
            <a:ext uri="{FF2B5EF4-FFF2-40B4-BE49-F238E27FC236}">
              <a16:creationId xmlns:a16="http://schemas.microsoft.com/office/drawing/2014/main" id="{29BB3037-6014-D81D-4520-D2590EC69D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5EBC385-E56D-4C3E-84D4-344B99D9B93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r="56929"/>
          <a:stretch/>
        </p:blipFill>
        <p:spPr>
          <a:xfrm>
            <a:off x="274320" y="4560181"/>
            <a:ext cx="483026" cy="4550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442E73A7-FE2D-90B1-74E3-276ED20E7E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906698"/>
              </p:ext>
            </p:extLst>
          </p:nvPr>
        </p:nvGraphicFramePr>
        <p:xfrm>
          <a:off x="0" y="1"/>
          <a:ext cx="9144001" cy="5143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0463">
                  <a:extLst>
                    <a:ext uri="{9D8B030D-6E8A-4147-A177-3AD203B41FA5}">
                      <a16:colId xmlns:a16="http://schemas.microsoft.com/office/drawing/2014/main" val="75500115"/>
                    </a:ext>
                  </a:extLst>
                </a:gridCol>
                <a:gridCol w="1571010">
                  <a:extLst>
                    <a:ext uri="{9D8B030D-6E8A-4147-A177-3AD203B41FA5}">
                      <a16:colId xmlns:a16="http://schemas.microsoft.com/office/drawing/2014/main" val="3003577401"/>
                    </a:ext>
                  </a:extLst>
                </a:gridCol>
                <a:gridCol w="1290535">
                  <a:extLst>
                    <a:ext uri="{9D8B030D-6E8A-4147-A177-3AD203B41FA5}">
                      <a16:colId xmlns:a16="http://schemas.microsoft.com/office/drawing/2014/main" val="2055077036"/>
                    </a:ext>
                  </a:extLst>
                </a:gridCol>
                <a:gridCol w="1965416">
                  <a:extLst>
                    <a:ext uri="{9D8B030D-6E8A-4147-A177-3AD203B41FA5}">
                      <a16:colId xmlns:a16="http://schemas.microsoft.com/office/drawing/2014/main" val="1344302110"/>
                    </a:ext>
                  </a:extLst>
                </a:gridCol>
                <a:gridCol w="1256577">
                  <a:extLst>
                    <a:ext uri="{9D8B030D-6E8A-4147-A177-3AD203B41FA5}">
                      <a16:colId xmlns:a16="http://schemas.microsoft.com/office/drawing/2014/main" val="4203745767"/>
                    </a:ext>
                  </a:extLst>
                </a:gridCol>
              </a:tblGrid>
              <a:tr h="561340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Partner institution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Study 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Year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Language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Semester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40093"/>
                  </a:ext>
                </a:extLst>
              </a:tr>
              <a:tr h="29718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noProof="0" dirty="0" err="1"/>
                        <a:t>Sweden</a:t>
                      </a:r>
                      <a:endParaRPr lang="en-GB" sz="1200" b="1" noProof="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386879"/>
                  </a:ext>
                </a:extLst>
              </a:tr>
              <a:tr h="739868"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hlinkClick r:id="rId4"/>
                        </a:rPr>
                        <a:t>Lulea University of Technology</a:t>
                      </a:r>
                      <a:endParaRPr lang="en-GB" sz="1200" noProof="0" dirty="0"/>
                    </a:p>
                    <a:p>
                      <a:r>
                        <a:rPr lang="en-GB" sz="1200" noProof="0" dirty="0"/>
                        <a:t>Lulea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5"/>
                        </a:rPr>
                        <a:t>GMD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186969"/>
                  </a:ext>
                </a:extLst>
              </a:tr>
              <a:tr h="297180">
                <a:tc gridSpan="5">
                  <a:txBody>
                    <a:bodyPr/>
                    <a:lstStyle/>
                    <a:p>
                      <a:pPr algn="ctr"/>
                      <a:endParaRPr lang="en-GB" sz="1200" b="1" noProof="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836725"/>
                  </a:ext>
                </a:extLst>
              </a:tr>
              <a:tr h="811983"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850163"/>
                  </a:ext>
                </a:extLst>
              </a:tr>
              <a:tr h="811983"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37081"/>
                  </a:ext>
                </a:extLst>
              </a:tr>
              <a:tr h="811983"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243983"/>
                  </a:ext>
                </a:extLst>
              </a:tr>
              <a:tr h="811983"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547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86618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834</TotalTime>
  <Words>587</Words>
  <Application>Microsoft Office PowerPoint</Application>
  <PresentationFormat>Předvádění na obrazovce (16:9)</PresentationFormat>
  <Paragraphs>257</Paragraphs>
  <Slides>6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Veronika Nováková</dc:creator>
  <cp:lastModifiedBy>HEJLKOVÁ Kateřina</cp:lastModifiedBy>
  <cp:revision>130</cp:revision>
  <dcterms:modified xsi:type="dcterms:W3CDTF">2026-02-05T14:18:58Z</dcterms:modified>
</cp:coreProperties>
</file>