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7" r:id="rId2"/>
    <p:sldId id="265" r:id="rId3"/>
    <p:sldId id="268" r:id="rId4"/>
    <p:sldId id="267" r:id="rId5"/>
    <p:sldId id="262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>
          <a:extLst>
            <a:ext uri="{FF2B5EF4-FFF2-40B4-BE49-F238E27FC236}">
              <a16:creationId xmlns:a16="http://schemas.microsoft.com/office/drawing/2014/main" id="{5C5DCD93-CEC9-BDFE-D80B-557044D06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>
            <a:extLst>
              <a:ext uri="{FF2B5EF4-FFF2-40B4-BE49-F238E27FC236}">
                <a16:creationId xmlns:a16="http://schemas.microsoft.com/office/drawing/2014/main" id="{59214915-8705-EAF6-FC42-CD70C8792E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>
            <a:extLst>
              <a:ext uri="{FF2B5EF4-FFF2-40B4-BE49-F238E27FC236}">
                <a16:creationId xmlns:a16="http://schemas.microsoft.com/office/drawing/2014/main" id="{76652D02-8F14-384E-B960-5FF40D5A8A0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2775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>
          <a:extLst>
            <a:ext uri="{FF2B5EF4-FFF2-40B4-BE49-F238E27FC236}">
              <a16:creationId xmlns:a16="http://schemas.microsoft.com/office/drawing/2014/main" id="{3FF5CFAF-8D40-B48C-4167-3D4A99447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>
            <a:extLst>
              <a:ext uri="{FF2B5EF4-FFF2-40B4-BE49-F238E27FC236}">
                <a16:creationId xmlns:a16="http://schemas.microsoft.com/office/drawing/2014/main" id="{8F9CE185-F7D4-326E-6C44-C080E41284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>
            <a:extLst>
              <a:ext uri="{FF2B5EF4-FFF2-40B4-BE49-F238E27FC236}">
                <a16:creationId xmlns:a16="http://schemas.microsoft.com/office/drawing/2014/main" id="{7BBC19E1-3C49-AA69-7A89-DAA01BC99C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85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y.ac.cy/?lang=en" TargetMode="External"/><Relationship Id="rId13" Type="http://schemas.openxmlformats.org/officeDocument/2006/relationships/hyperlink" Target="https://www.tlu.ee/en/bfm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thomasmore.be/en/educations/degree-students/information-management-and-multimedia/international-digital-experience-design/mechelen/full-programme#tab-detail" TargetMode="External"/><Relationship Id="rId12" Type="http://schemas.openxmlformats.org/officeDocument/2006/relationships/hyperlink" Target="https://iba.dk/international/bachelo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homasmore.be/en/educations/exchange-programme/journalism/mechelen" TargetMode="External"/><Relationship Id="rId11" Type="http://schemas.openxmlformats.org/officeDocument/2006/relationships/hyperlink" Target="https://iba.dk/international/" TargetMode="External"/><Relationship Id="rId5" Type="http://schemas.openxmlformats.org/officeDocument/2006/relationships/hyperlink" Target="https://thomasmore.be/en/educations/degree-students/international-communication-and-media" TargetMode="External"/><Relationship Id="rId10" Type="http://schemas.openxmlformats.org/officeDocument/2006/relationships/hyperlink" Target="https://www.ucy.ac.cy/sap/programmes-of-study/bachelor-in-journalism/?lang=en" TargetMode="External"/><Relationship Id="rId4" Type="http://schemas.openxmlformats.org/officeDocument/2006/relationships/hyperlink" Target="https://thomasmore.be/en/educations?f%5B0%5D=education_type%3A677&amp;f%5B1%5D=language%3A640&amp;_gl=1*1whe7kt*_up*MQ..*_ga*MTU3ODI1MjMyOS4xNzMwMjk5Njk2*_ga_SN01FYEF3T*MTczMDI5OTY5NS4xLjEuMTczMDI5OTY5NS4wLjAuMA.." TargetMode="External"/><Relationship Id="rId9" Type="http://schemas.openxmlformats.org/officeDocument/2006/relationships/hyperlink" Target="https://www.ucy.ac.cy/bpa/programmes-of-study/bsc-in-business-administration-specialization-in-marketing/?lang=en" TargetMode="External"/><Relationship Id="rId14" Type="http://schemas.openxmlformats.org/officeDocument/2006/relationships/hyperlink" Target="https://www.tlu.ee/en/bfm/crossmedia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bsu.edu.ge/en/schools/school-of-business/bachelors/marketing-eng/" TargetMode="External"/><Relationship Id="rId3" Type="http://schemas.openxmlformats.org/officeDocument/2006/relationships/hyperlink" Target="https://www.novia.fi/en/study/exchange-and-double-degree-studies/course-catalogue/degree-programme-in-visual-arts-jakobstad" TargetMode="External"/><Relationship Id="rId7" Type="http://schemas.openxmlformats.org/officeDocument/2006/relationships/hyperlink" Target="https://ibsu.edu.ge/en/programs/bachelors/#1714137864-2-67" TargetMode="External"/><Relationship Id="rId2" Type="http://schemas.openxmlformats.org/officeDocument/2006/relationships/hyperlink" Target="https://www.novia.fi/e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updepub.com/en/bachelor/" TargetMode="External"/><Relationship Id="rId5" Type="http://schemas.openxmlformats.org/officeDocument/2006/relationships/hyperlink" Target="https://www.supdepub.com/en/" TargetMode="External"/><Relationship Id="rId4" Type="http://schemas.openxmlformats.org/officeDocument/2006/relationships/hyperlink" Target="https://www.iscom.fr/fr/international-iscom/incoming-students" TargetMode="External"/><Relationship Id="rId9" Type="http://schemas.openxmlformats.org/officeDocument/2006/relationships/hyperlink" Target="https://ibsu.edu.ge/en/schools/computer-science/bachelors/graphic-design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izainokolegija.lt/en/study-program/graphic-communication-design/" TargetMode="External"/><Relationship Id="rId3" Type="http://schemas.openxmlformats.org/officeDocument/2006/relationships/hyperlink" Target="https://www.english.hs-mannheim.de/study-programmes/bachelor-courses/communication-design.html" TargetMode="External"/><Relationship Id="rId7" Type="http://schemas.openxmlformats.org/officeDocument/2006/relationships/hyperlink" Target="https://dizainokolegija.lt/en/" TargetMode="External"/><Relationship Id="rId2" Type="http://schemas.openxmlformats.org/officeDocument/2006/relationships/hyperlink" Target="https://www.english.hs-mannheim.de/the-universi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tropolitan.hu/en/kepzesek?kepzesi_szint=alapkepzes&amp;kepzesi_terulet=muveszet" TargetMode="External"/><Relationship Id="rId11" Type="http://schemas.openxmlformats.org/officeDocument/2006/relationships/hyperlink" Target="https://www.buas.nl/en/programmes/creative-business" TargetMode="External"/><Relationship Id="rId5" Type="http://schemas.openxmlformats.org/officeDocument/2006/relationships/hyperlink" Target="https://metropolitan.hu/en/communication-and-media-studies-ba" TargetMode="External"/><Relationship Id="rId10" Type="http://schemas.openxmlformats.org/officeDocument/2006/relationships/hyperlink" Target="https://www.buas.nl/en/programmes/exchange-programmes" TargetMode="External"/><Relationship Id="rId4" Type="http://schemas.openxmlformats.org/officeDocument/2006/relationships/hyperlink" Target="https://metropolitan.hu/en" TargetMode="External"/><Relationship Id="rId9" Type="http://schemas.openxmlformats.org/officeDocument/2006/relationships/hyperlink" Target="https://dizainokolegija.lt/en/study-program/applied-photography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lusofona.pt/en/" TargetMode="External"/><Relationship Id="rId13" Type="http://schemas.openxmlformats.org/officeDocument/2006/relationships/hyperlink" Target="https://taiarts.com/en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internationalhu.com/exchange-programmes/international-commercial-communications" TargetMode="External"/><Relationship Id="rId12" Type="http://schemas.openxmlformats.org/officeDocument/2006/relationships/hyperlink" Target="https://international.eusa.es/download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ternationalhu.com/" TargetMode="External"/><Relationship Id="rId11" Type="http://schemas.openxmlformats.org/officeDocument/2006/relationships/hyperlink" Target="https://international.eusa.es/" TargetMode="External"/><Relationship Id="rId5" Type="http://schemas.openxmlformats.org/officeDocument/2006/relationships/hyperlink" Target="https://www.rotterdamuas.com/programmes/exchange/getconnected-media-culture-and-society/" TargetMode="External"/><Relationship Id="rId10" Type="http://schemas.openxmlformats.org/officeDocument/2006/relationships/hyperlink" Target="https://www.ulusofona.pt/en/lisboa/bachelor/photography" TargetMode="External"/><Relationship Id="rId4" Type="http://schemas.openxmlformats.org/officeDocument/2006/relationships/hyperlink" Target="https://www.rotterdamuas.com/" TargetMode="External"/><Relationship Id="rId9" Type="http://schemas.openxmlformats.org/officeDocument/2006/relationships/hyperlink" Target="https://www.ulusofona.pt/en/lisboa/bachelor/digital-animation" TargetMode="External"/><Relationship Id="rId14" Type="http://schemas.openxmlformats.org/officeDocument/2006/relationships/hyperlink" Target="https://taiarts.com/en/plan/degree-photography-audiovisual-creation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iversidadatlanticomedio.es/Universidad/Modalidad/Alumnos-Incoming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barcelona.lcieducation.com/en/programs-and-courses/bachelor-anima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arcelona.lcieducation.com/en/programs-and-courses/bachelor-visual-communication-photography-and-media-arts" TargetMode="External"/><Relationship Id="rId11" Type="http://schemas.openxmlformats.org/officeDocument/2006/relationships/hyperlink" Target="https://www.ltu.se/en/education/programme/tkdsg-bachelor-programme-in-computer-graphics-for-games-and-film" TargetMode="External"/><Relationship Id="rId5" Type="http://schemas.openxmlformats.org/officeDocument/2006/relationships/hyperlink" Target="https://barcelona.lcieducation.com/en/programs-and-courses/bachelor-graphic-design" TargetMode="External"/><Relationship Id="rId10" Type="http://schemas.openxmlformats.org/officeDocument/2006/relationships/hyperlink" Target="https://www.ltu.se/en" TargetMode="External"/><Relationship Id="rId4" Type="http://schemas.openxmlformats.org/officeDocument/2006/relationships/hyperlink" Target="https://barcelona.lcieducation.com/en?https%3A%2F%2Fwww.lcibarcelona.com%2FInformation%2Fposgrados-moda%3Futm_source=google&amp;utm_medium=pmax&amp;utm_campaign=IH_ES_BAR_pmax_posgrado_all_local_spa&amp;gad_source=1&amp;gclid=EAIaIQobChMIzvHIg6q2iQMVRqqDBx0sKRhJEAAYASAAEgIBa_D_BwE" TargetMode="External"/><Relationship Id="rId9" Type="http://schemas.openxmlformats.org/officeDocument/2006/relationships/hyperlink" Target="https://www.universidadatlanticomedio.es/grado/comunicacion#pl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r="56929"/>
          <a:stretch/>
        </p:blipFill>
        <p:spPr>
          <a:xfrm>
            <a:off x="274320" y="4560181"/>
            <a:ext cx="483026" cy="4550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754985C6-4230-FA15-1C4D-E7E193947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582844"/>
              </p:ext>
            </p:extLst>
          </p:nvPr>
        </p:nvGraphicFramePr>
        <p:xfrm>
          <a:off x="-7258" y="0"/>
          <a:ext cx="9151259" cy="5143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810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281981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602591">
                  <a:extLst>
                    <a:ext uri="{9D8B030D-6E8A-4147-A177-3AD203B41FA5}">
                      <a16:colId xmlns:a16="http://schemas.microsoft.com/office/drawing/2014/main" val="4021807778"/>
                    </a:ext>
                  </a:extLst>
                </a:gridCol>
                <a:gridCol w="1892931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1254946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</a:tblGrid>
              <a:tr h="564212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Partner institution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Study program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Year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Language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Semester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275201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Belgium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018971"/>
                  </a:ext>
                </a:extLst>
              </a:tr>
              <a:tr h="866291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4"/>
                        </a:rPr>
                        <a:t>Thomas More – University of Applied Sciences</a:t>
                      </a:r>
                      <a:r>
                        <a:rPr lang="en-GB" sz="1200" noProof="0" dirty="0"/>
                        <a:t> </a:t>
                      </a:r>
                    </a:p>
                    <a:p>
                      <a:pPr algn="l"/>
                      <a:r>
                        <a:rPr lang="en-GB" sz="1200" noProof="0" dirty="0" err="1"/>
                        <a:t>Mechelen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5"/>
                        </a:rPr>
                        <a:t>CMC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6"/>
                        </a:rPr>
                        <a:t>LA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7"/>
                        </a:rPr>
                        <a:t>GMD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72763"/>
                  </a:ext>
                </a:extLst>
              </a:tr>
              <a:tr h="275201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Cyprus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84084"/>
                  </a:ext>
                </a:extLst>
              </a:tr>
              <a:tr h="918249">
                <a:tc>
                  <a:txBody>
                    <a:bodyPr/>
                    <a:lstStyle/>
                    <a:p>
                      <a:r>
                        <a:rPr lang="en-GB" sz="1200" noProof="0" dirty="0">
                          <a:hlinkClick r:id="rId8"/>
                        </a:rPr>
                        <a:t>University of Cyprus</a:t>
                      </a:r>
                      <a:endParaRPr lang="en-GB" sz="1200" noProof="0" dirty="0"/>
                    </a:p>
                    <a:p>
                      <a:r>
                        <a:rPr lang="en-GB" sz="1200" noProof="0" dirty="0"/>
                        <a:t>Nicosia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9"/>
                        </a:rPr>
                        <a:t>CMC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10"/>
                        </a:rPr>
                        <a:t>LA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Greek + 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8731"/>
                  </a:ext>
                </a:extLst>
              </a:tr>
              <a:tr h="275201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Denmark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82595"/>
                  </a:ext>
                </a:extLst>
              </a:tr>
              <a:tr h="842414">
                <a:tc>
                  <a:txBody>
                    <a:bodyPr/>
                    <a:lstStyle/>
                    <a:p>
                      <a:r>
                        <a:rPr lang="en-GB" sz="1200" noProof="0" dirty="0">
                          <a:hlinkClick r:id="rId11"/>
                        </a:rPr>
                        <a:t>IBA – International Business Academy</a:t>
                      </a:r>
                      <a:r>
                        <a:rPr lang="en-GB" sz="1200" noProof="0" dirty="0"/>
                        <a:t> </a:t>
                      </a:r>
                    </a:p>
                    <a:p>
                      <a:r>
                        <a:rPr lang="en-GB" sz="1200" noProof="0" dirty="0"/>
                        <a:t>Kolding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12"/>
                        </a:rPr>
                        <a:t>CMC</a:t>
                      </a:r>
                    </a:p>
                    <a:p>
                      <a:pPr algn="ctr"/>
                      <a:r>
                        <a:rPr lang="en-GB" sz="1200" noProof="0" dirty="0">
                          <a:hlinkClick r:id="rId12"/>
                        </a:rPr>
                        <a:t>GMD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7081"/>
                  </a:ext>
                </a:extLst>
              </a:tr>
              <a:tr h="284318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Estonia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295462"/>
                  </a:ext>
                </a:extLst>
              </a:tr>
              <a:tr h="842414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13"/>
                        </a:rPr>
                        <a:t>Baltic Film, Media and Art School 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noProof="0" dirty="0"/>
                        <a:t>Tallinn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14"/>
                        </a:rPr>
                        <a:t>CMC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105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95916-60E9-3650-A1DA-F9BF675E8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90021A4-9675-4489-2612-5962C66BD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02707"/>
              </p:ext>
            </p:extLst>
          </p:nvPr>
        </p:nvGraphicFramePr>
        <p:xfrm>
          <a:off x="0" y="2"/>
          <a:ext cx="9144000" cy="514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2328">
                  <a:extLst>
                    <a:ext uri="{9D8B030D-6E8A-4147-A177-3AD203B41FA5}">
                      <a16:colId xmlns:a16="http://schemas.microsoft.com/office/drawing/2014/main" val="1238760332"/>
                    </a:ext>
                  </a:extLst>
                </a:gridCol>
                <a:gridCol w="1457483">
                  <a:extLst>
                    <a:ext uri="{9D8B030D-6E8A-4147-A177-3AD203B41FA5}">
                      <a16:colId xmlns:a16="http://schemas.microsoft.com/office/drawing/2014/main" val="347113107"/>
                    </a:ext>
                  </a:extLst>
                </a:gridCol>
                <a:gridCol w="1449189">
                  <a:extLst>
                    <a:ext uri="{9D8B030D-6E8A-4147-A177-3AD203B41FA5}">
                      <a16:colId xmlns:a16="http://schemas.microsoft.com/office/drawing/2014/main" val="1388782861"/>
                    </a:ext>
                  </a:extLst>
                </a:gridCol>
                <a:gridCol w="1890001">
                  <a:extLst>
                    <a:ext uri="{9D8B030D-6E8A-4147-A177-3AD203B41FA5}">
                      <a16:colId xmlns:a16="http://schemas.microsoft.com/office/drawing/2014/main" val="4256929551"/>
                    </a:ext>
                  </a:extLst>
                </a:gridCol>
                <a:gridCol w="1304999">
                  <a:extLst>
                    <a:ext uri="{9D8B030D-6E8A-4147-A177-3AD203B41FA5}">
                      <a16:colId xmlns:a16="http://schemas.microsoft.com/office/drawing/2014/main" val="268964040"/>
                    </a:ext>
                  </a:extLst>
                </a:gridCol>
              </a:tblGrid>
              <a:tr h="909645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Partner institution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Study program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Year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Language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Semester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028400"/>
                  </a:ext>
                </a:extLst>
              </a:tr>
              <a:tr h="318646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>
                          <a:solidFill>
                            <a:schemeClr val="tx1"/>
                          </a:solidFill>
                        </a:rPr>
                        <a:t>Finland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accent4">
                            <a:lumMod val="75000"/>
                          </a:schemeClr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accent4">
                            <a:lumMod val="75000"/>
                          </a:schemeClr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accent4">
                            <a:lumMod val="75000"/>
                          </a:schemeClr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389856"/>
                  </a:ext>
                </a:extLst>
              </a:tr>
              <a:tr h="917990">
                <a:tc>
                  <a:txBody>
                    <a:bodyPr/>
                    <a:lstStyle/>
                    <a:p>
                      <a:r>
                        <a:rPr lang="en-GB" sz="1200" noProof="0" dirty="0">
                          <a:hlinkClick r:id="rId2"/>
                        </a:rPr>
                        <a:t>Novia University of Applied Sciences</a:t>
                      </a:r>
                      <a:endParaRPr lang="en-GB" sz="1200" noProof="0" dirty="0"/>
                    </a:p>
                    <a:p>
                      <a:r>
                        <a:rPr lang="en-GB" sz="1200" noProof="0" dirty="0"/>
                        <a:t>Jakobstad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3"/>
                        </a:rPr>
                        <a:t>GMD</a:t>
                      </a:r>
                    </a:p>
                    <a:p>
                      <a:pPr algn="ctr"/>
                      <a:r>
                        <a:rPr lang="en-GB" sz="1200" noProof="0" dirty="0">
                          <a:hlinkClick r:id="rId3"/>
                        </a:rPr>
                        <a:t>PAA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51405"/>
                  </a:ext>
                </a:extLst>
              </a:tr>
              <a:tr h="283872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France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29259"/>
                  </a:ext>
                </a:extLst>
              </a:tr>
              <a:tr h="916736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4"/>
                        </a:rPr>
                        <a:t>ISCOM 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noProof="0" dirty="0"/>
                        <a:t>WS: Paris, Lille, Nice, Bordeaux, Lyon</a:t>
                      </a:r>
                    </a:p>
                    <a:p>
                      <a:pPr algn="l"/>
                      <a:r>
                        <a:rPr lang="en-GB" sz="1200" noProof="0" dirty="0"/>
                        <a:t>SS: Paris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4"/>
                        </a:rPr>
                        <a:t>CMC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35901"/>
                  </a:ext>
                </a:extLst>
              </a:tr>
              <a:tr h="712255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5"/>
                        </a:rPr>
                        <a:t>Sup de Pub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noProof="0" dirty="0"/>
                        <a:t>Paris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6"/>
                        </a:rPr>
                        <a:t>CMC</a:t>
                      </a:r>
                    </a:p>
                    <a:p>
                      <a:pPr algn="ctr"/>
                      <a:r>
                        <a:rPr lang="en-GB" sz="1200" noProof="0" dirty="0">
                          <a:hlinkClick r:id="rId6"/>
                        </a:rPr>
                        <a:t>GMD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 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5466"/>
                  </a:ext>
                </a:extLst>
              </a:tr>
              <a:tr h="305859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Georgia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986697"/>
                  </a:ext>
                </a:extLst>
              </a:tr>
              <a:tr h="778493">
                <a:tc>
                  <a:txBody>
                    <a:bodyPr/>
                    <a:lstStyle/>
                    <a:p>
                      <a:pPr algn="l"/>
                      <a:r>
                        <a:rPr lang="en-GB" sz="1200" b="0" noProof="0" dirty="0" err="1">
                          <a:solidFill>
                            <a:schemeClr val="tx1"/>
                          </a:solidFill>
                          <a:hlinkClick r:id="rId7"/>
                        </a:rPr>
                        <a:t>Internatinal</a:t>
                      </a:r>
                      <a:r>
                        <a:rPr lang="en-GB" sz="1200" b="0" noProof="0" dirty="0">
                          <a:solidFill>
                            <a:schemeClr val="tx1"/>
                          </a:solidFill>
                          <a:hlinkClick r:id="rId7"/>
                        </a:rPr>
                        <a:t> Black Sea University</a:t>
                      </a:r>
                      <a:endParaRPr lang="en-GB" sz="12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sz="1200" b="0" noProof="0" dirty="0">
                          <a:solidFill>
                            <a:schemeClr val="tx1"/>
                          </a:solidFill>
                        </a:rPr>
                        <a:t>Tbilisi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>
                          <a:hlinkClick r:id="rId8"/>
                        </a:rPr>
                        <a:t>CMC</a:t>
                      </a:r>
                      <a:endParaRPr lang="en-GB" sz="1200" b="0" noProof="0" dirty="0"/>
                    </a:p>
                    <a:p>
                      <a:pPr algn="ctr"/>
                      <a:r>
                        <a:rPr lang="en-GB" sz="1200" b="0" noProof="0" dirty="0">
                          <a:hlinkClick r:id="rId9"/>
                        </a:rPr>
                        <a:t>GMD</a:t>
                      </a:r>
                      <a:endParaRPr lang="en-GB" sz="1200" b="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/>
                        <a:t>2. and 3. </a:t>
                      </a:r>
                      <a:r>
                        <a:rPr lang="en-GB" sz="1200" b="0" noProof="0" dirty="0" err="1"/>
                        <a:t>Bc</a:t>
                      </a:r>
                      <a:r>
                        <a:rPr lang="en-GB" sz="1200" b="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/>
                        <a:t>WS</a:t>
                      </a:r>
                    </a:p>
                    <a:p>
                      <a:pPr algn="ctr"/>
                      <a:r>
                        <a:rPr lang="en-GB" sz="1200" b="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51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22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1E88A9-05BF-8C09-CB98-A327795D0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FE189-DC40-09B7-4482-2980D83E8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552CF8F-B74A-0C3B-C7D9-26D3BA9CB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61543"/>
              </p:ext>
            </p:extLst>
          </p:nvPr>
        </p:nvGraphicFramePr>
        <p:xfrm>
          <a:off x="0" y="2"/>
          <a:ext cx="9188651" cy="5143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2328">
                  <a:extLst>
                    <a:ext uri="{9D8B030D-6E8A-4147-A177-3AD203B41FA5}">
                      <a16:colId xmlns:a16="http://schemas.microsoft.com/office/drawing/2014/main" val="1238760332"/>
                    </a:ext>
                  </a:extLst>
                </a:gridCol>
                <a:gridCol w="1457483">
                  <a:extLst>
                    <a:ext uri="{9D8B030D-6E8A-4147-A177-3AD203B41FA5}">
                      <a16:colId xmlns:a16="http://schemas.microsoft.com/office/drawing/2014/main" val="347113107"/>
                    </a:ext>
                  </a:extLst>
                </a:gridCol>
                <a:gridCol w="1493840">
                  <a:extLst>
                    <a:ext uri="{9D8B030D-6E8A-4147-A177-3AD203B41FA5}">
                      <a16:colId xmlns:a16="http://schemas.microsoft.com/office/drawing/2014/main" val="1388782861"/>
                    </a:ext>
                  </a:extLst>
                </a:gridCol>
                <a:gridCol w="1890001">
                  <a:extLst>
                    <a:ext uri="{9D8B030D-6E8A-4147-A177-3AD203B41FA5}">
                      <a16:colId xmlns:a16="http://schemas.microsoft.com/office/drawing/2014/main" val="4256929551"/>
                    </a:ext>
                  </a:extLst>
                </a:gridCol>
                <a:gridCol w="1304999">
                  <a:extLst>
                    <a:ext uri="{9D8B030D-6E8A-4147-A177-3AD203B41FA5}">
                      <a16:colId xmlns:a16="http://schemas.microsoft.com/office/drawing/2014/main" val="268964040"/>
                    </a:ext>
                  </a:extLst>
                </a:gridCol>
              </a:tblGrid>
              <a:tr h="55586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Partner institution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Study program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Year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Language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Semester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028400"/>
                  </a:ext>
                </a:extLst>
              </a:tr>
              <a:tr h="281596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>
                          <a:solidFill>
                            <a:schemeClr val="tx1"/>
                          </a:solidFill>
                        </a:rPr>
                        <a:t>Germany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50514"/>
                  </a:ext>
                </a:extLst>
              </a:tr>
              <a:tr h="532043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2"/>
                        </a:rPr>
                        <a:t>Mannheim University of Applied Sciences</a:t>
                      </a:r>
                      <a:r>
                        <a:rPr lang="en-GB" sz="1200" noProof="0" dirty="0"/>
                        <a:t> </a:t>
                      </a:r>
                    </a:p>
                    <a:p>
                      <a:pPr algn="l"/>
                      <a:r>
                        <a:rPr lang="en-GB" sz="1200" noProof="0" dirty="0"/>
                        <a:t>Mannheim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3"/>
                        </a:rPr>
                        <a:t>GMD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noProof="0" dirty="0"/>
                        <a:t>English</a:t>
                      </a:r>
                    </a:p>
                    <a:p>
                      <a:pPr algn="ctr"/>
                      <a:r>
                        <a:rPr lang="en-GB" sz="1200" noProof="0" dirty="0"/>
                        <a:t>(German)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10629"/>
                  </a:ext>
                </a:extLst>
              </a:tr>
              <a:tr h="281596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>
                          <a:solidFill>
                            <a:schemeClr val="tx1"/>
                          </a:solidFill>
                        </a:rPr>
                        <a:t>Hungary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accent4">
                            <a:lumMod val="75000"/>
                          </a:schemeClr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accent4">
                            <a:lumMod val="75000"/>
                          </a:schemeClr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accent4">
                            <a:lumMod val="75000"/>
                          </a:schemeClr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389856"/>
                  </a:ext>
                </a:extLst>
              </a:tr>
              <a:tr h="844787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4"/>
                        </a:rPr>
                        <a:t>Budapest Metropolitan University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noProof="0" dirty="0"/>
                        <a:t>Budapest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5"/>
                        </a:rPr>
                        <a:t>CMC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6"/>
                        </a:rPr>
                        <a:t>AVE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6"/>
                        </a:rPr>
                        <a:t>GMD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6"/>
                        </a:rPr>
                        <a:t>PAA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51405"/>
                  </a:ext>
                </a:extLst>
              </a:tr>
              <a:tr h="281596">
                <a:tc gridSpan="5">
                  <a:txBody>
                    <a:bodyPr/>
                    <a:lstStyle/>
                    <a:p>
                      <a:pPr algn="ctr"/>
                      <a:r>
                        <a:rPr lang="cs-CZ" sz="1200" b="1" noProof="0" dirty="0"/>
                        <a:t>Italy</a:t>
                      </a:r>
                      <a:endParaRPr lang="en-GB" sz="1200" b="1" noProof="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noProof="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357175"/>
                  </a:ext>
                </a:extLst>
              </a:tr>
              <a:tr h="585580">
                <a:tc>
                  <a:txBody>
                    <a:bodyPr/>
                    <a:lstStyle/>
                    <a:p>
                      <a:r>
                        <a:rPr lang="cs-CZ" sz="1200" dirty="0" err="1">
                          <a:hlinkClick r:id="" action="ppaction://noaction"/>
                        </a:rPr>
                        <a:t>Poliarte</a:t>
                      </a:r>
                      <a:r>
                        <a:rPr lang="cs-CZ" sz="1200" dirty="0">
                          <a:hlinkClick r:id="" action="ppaction://noaction"/>
                        </a:rPr>
                        <a:t> </a:t>
                      </a:r>
                      <a:r>
                        <a:rPr lang="cs-CZ" sz="1200" dirty="0" err="1">
                          <a:hlinkClick r:id="" action="ppaction://noaction"/>
                        </a:rPr>
                        <a:t>Accademia</a:t>
                      </a:r>
                      <a:r>
                        <a:rPr lang="cs-CZ" sz="1200" dirty="0">
                          <a:hlinkClick r:id="" action="ppaction://noaction"/>
                        </a:rPr>
                        <a:t> di Design</a:t>
                      </a:r>
                      <a:endParaRPr lang="cs-CZ" sz="1200" dirty="0"/>
                    </a:p>
                    <a:p>
                      <a:r>
                        <a:rPr lang="cs-CZ" sz="1200" dirty="0" err="1"/>
                        <a:t>Ancona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" action="ppaction://noaction"/>
                        </a:rPr>
                        <a:t>GMD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and 3. Bc.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/>
                        <a:t>Italian</a:t>
                      </a:r>
                      <a:r>
                        <a:rPr lang="cs-CZ" sz="1200" dirty="0"/>
                        <a:t> (min. B1 level)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WS</a:t>
                      </a:r>
                    </a:p>
                    <a:p>
                      <a:pPr algn="ctr"/>
                      <a:r>
                        <a:rPr lang="cs-CZ" sz="120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1145"/>
                  </a:ext>
                </a:extLst>
              </a:tr>
              <a:tr h="281596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Lithuania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329259"/>
                  </a:ext>
                </a:extLst>
              </a:tr>
              <a:tr h="560193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7"/>
                        </a:rPr>
                        <a:t>Vilnius College of Design 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noProof="0" dirty="0"/>
                        <a:t>Vilnius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8"/>
                        </a:rPr>
                        <a:t>GMD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9"/>
                        </a:rPr>
                        <a:t>PAA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35901"/>
                  </a:ext>
                </a:extLst>
              </a:tr>
              <a:tr h="281596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Netherlands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986697"/>
                  </a:ext>
                </a:extLst>
              </a:tr>
              <a:tr h="657056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10"/>
                        </a:rPr>
                        <a:t>Breda University </a:t>
                      </a:r>
                    </a:p>
                    <a:p>
                      <a:pPr algn="l"/>
                      <a:r>
                        <a:rPr lang="en-GB" sz="1200" noProof="0" dirty="0">
                          <a:hlinkClick r:id="rId10"/>
                        </a:rPr>
                        <a:t>of Applied Sciences 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noProof="0" dirty="0"/>
                        <a:t>Breda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11"/>
                        </a:rPr>
                        <a:t>CMC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51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94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>
          <a:extLst>
            <a:ext uri="{FF2B5EF4-FFF2-40B4-BE49-F238E27FC236}">
              <a16:creationId xmlns:a16="http://schemas.microsoft.com/office/drawing/2014/main" id="{A964995E-7D13-40FC-3DD5-03D0A1920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>
            <a:extLst>
              <a:ext uri="{FF2B5EF4-FFF2-40B4-BE49-F238E27FC236}">
                <a16:creationId xmlns:a16="http://schemas.microsoft.com/office/drawing/2014/main" id="{9E4904E9-29B3-D83D-8210-E07365009F8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56929"/>
          <a:stretch/>
        </p:blipFill>
        <p:spPr>
          <a:xfrm>
            <a:off x="274320" y="4560181"/>
            <a:ext cx="483026" cy="4550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5EFD7EF5-9F0A-320F-32C4-F76D78362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83106"/>
              </p:ext>
            </p:extLst>
          </p:nvPr>
        </p:nvGraphicFramePr>
        <p:xfrm>
          <a:off x="-7258" y="1"/>
          <a:ext cx="9151259" cy="5143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810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281981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602591">
                  <a:extLst>
                    <a:ext uri="{9D8B030D-6E8A-4147-A177-3AD203B41FA5}">
                      <a16:colId xmlns:a16="http://schemas.microsoft.com/office/drawing/2014/main" val="4021807778"/>
                    </a:ext>
                  </a:extLst>
                </a:gridCol>
                <a:gridCol w="1892931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1254946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</a:tblGrid>
              <a:tr h="566015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Partner institution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Study program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Year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Language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Semester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819624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4"/>
                        </a:rPr>
                        <a:t>Rotterdam </a:t>
                      </a:r>
                      <a:r>
                        <a:rPr lang="en-GB" sz="1200" noProof="0" dirty="0" err="1">
                          <a:hlinkClick r:id="rId4"/>
                        </a:rPr>
                        <a:t>Univesity</a:t>
                      </a:r>
                      <a:r>
                        <a:rPr lang="en-GB" sz="1200" noProof="0" dirty="0">
                          <a:hlinkClick r:id="rId4"/>
                        </a:rPr>
                        <a:t> </a:t>
                      </a:r>
                    </a:p>
                    <a:p>
                      <a:pPr algn="l"/>
                      <a:r>
                        <a:rPr lang="en-GB" sz="1200" noProof="0" dirty="0">
                          <a:hlinkClick r:id="rId4"/>
                        </a:rPr>
                        <a:t>of Applied Sciences 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noProof="0" dirty="0"/>
                        <a:t>Rotterdam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5"/>
                        </a:rPr>
                        <a:t>CMC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 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184084"/>
                  </a:ext>
                </a:extLst>
              </a:tr>
              <a:tr h="841777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6"/>
                        </a:rPr>
                        <a:t>HU University of Applied Sciences Utrecht </a:t>
                      </a:r>
                      <a:endParaRPr lang="en-GB" sz="1200" noProof="0" dirty="0"/>
                    </a:p>
                    <a:p>
                      <a:pPr algn="l"/>
                      <a:r>
                        <a:rPr lang="en-GB" sz="1200" b="0" noProof="0" dirty="0"/>
                        <a:t>Utrecht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7"/>
                        </a:rPr>
                        <a:t>CMC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8731"/>
                  </a:ext>
                </a:extLst>
              </a:tr>
              <a:tr h="299655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Portugal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82595"/>
                  </a:ext>
                </a:extLst>
              </a:tr>
              <a:tr h="772257">
                <a:tc>
                  <a:txBody>
                    <a:bodyPr/>
                    <a:lstStyle/>
                    <a:p>
                      <a:r>
                        <a:rPr lang="en-GB" sz="1200" noProof="0" dirty="0" err="1">
                          <a:hlinkClick r:id="rId8"/>
                        </a:rPr>
                        <a:t>Lusófona</a:t>
                      </a:r>
                      <a:r>
                        <a:rPr lang="en-GB" sz="1200" noProof="0" dirty="0">
                          <a:hlinkClick r:id="rId8"/>
                        </a:rPr>
                        <a:t> University </a:t>
                      </a:r>
                      <a:endParaRPr lang="en-GB" sz="1200" noProof="0" dirty="0"/>
                    </a:p>
                    <a:p>
                      <a:r>
                        <a:rPr lang="en-GB" sz="1200" noProof="0" dirty="0"/>
                        <a:t>Lisbon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9"/>
                        </a:rPr>
                        <a:t>AVE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10"/>
                        </a:rPr>
                        <a:t>PAA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Portuguese + 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7081"/>
                  </a:ext>
                </a:extLst>
              </a:tr>
              <a:tr h="299655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Spain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598019"/>
                  </a:ext>
                </a:extLst>
              </a:tr>
              <a:tr h="772257">
                <a:tc>
                  <a:txBody>
                    <a:bodyPr/>
                    <a:lstStyle/>
                    <a:p>
                      <a:r>
                        <a:rPr lang="en-GB" sz="1200" noProof="0" dirty="0">
                          <a:hlinkClick r:id="rId11"/>
                        </a:rPr>
                        <a:t>EUSA – University </a:t>
                      </a:r>
                    </a:p>
                    <a:p>
                      <a:r>
                        <a:rPr lang="en-GB" sz="1200" noProof="0" dirty="0">
                          <a:hlinkClick r:id="rId11"/>
                        </a:rPr>
                        <a:t>of Seville </a:t>
                      </a:r>
                      <a:endParaRPr lang="en-GB" sz="1200" noProof="0" dirty="0"/>
                    </a:p>
                    <a:p>
                      <a:r>
                        <a:rPr lang="en-GB" sz="1200" noProof="0" dirty="0"/>
                        <a:t>Seville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12"/>
                        </a:rPr>
                        <a:t>CMC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12"/>
                        </a:rPr>
                        <a:t>AVE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 (Spanish)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06003"/>
                  </a:ext>
                </a:extLst>
              </a:tr>
              <a:tr h="772257">
                <a:tc>
                  <a:txBody>
                    <a:bodyPr/>
                    <a:lstStyle/>
                    <a:p>
                      <a:r>
                        <a:rPr lang="en-GB" sz="1200" noProof="0" dirty="0">
                          <a:hlinkClick r:id="rId13"/>
                        </a:rPr>
                        <a:t>TAI Escuela </a:t>
                      </a:r>
                      <a:r>
                        <a:rPr lang="en-GB" sz="1200" noProof="0" dirty="0" err="1">
                          <a:hlinkClick r:id="rId13"/>
                        </a:rPr>
                        <a:t>Universitaria</a:t>
                      </a:r>
                      <a:r>
                        <a:rPr lang="en-GB" sz="1200" noProof="0" dirty="0">
                          <a:hlinkClick r:id="rId13"/>
                        </a:rPr>
                        <a:t> de Artes</a:t>
                      </a:r>
                      <a:endParaRPr lang="en-GB" sz="1200" noProof="0" dirty="0"/>
                    </a:p>
                    <a:p>
                      <a:r>
                        <a:rPr lang="en-GB" sz="1200" noProof="0" dirty="0"/>
                        <a:t>Madrid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14"/>
                        </a:rPr>
                        <a:t>PAA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 (Spanish)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521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93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>
          <a:extLst>
            <a:ext uri="{FF2B5EF4-FFF2-40B4-BE49-F238E27FC236}">
              <a16:creationId xmlns:a16="http://schemas.microsoft.com/office/drawing/2014/main" id="{E84EDACA-1B61-2CBC-0B60-B37E25B60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>
            <a:extLst>
              <a:ext uri="{FF2B5EF4-FFF2-40B4-BE49-F238E27FC236}">
                <a16:creationId xmlns:a16="http://schemas.microsoft.com/office/drawing/2014/main" id="{51477A88-0CAC-C61D-22F5-2F7EBF1D120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56929"/>
          <a:stretch/>
        </p:blipFill>
        <p:spPr>
          <a:xfrm>
            <a:off x="274320" y="4560181"/>
            <a:ext cx="483026" cy="4550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416CB95E-DB29-444F-B93F-36C9E1B9C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83538"/>
              </p:ext>
            </p:extLst>
          </p:nvPr>
        </p:nvGraphicFramePr>
        <p:xfrm>
          <a:off x="0" y="0"/>
          <a:ext cx="9144001" cy="514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463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571010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290535">
                  <a:extLst>
                    <a:ext uri="{9D8B030D-6E8A-4147-A177-3AD203B41FA5}">
                      <a16:colId xmlns:a16="http://schemas.microsoft.com/office/drawing/2014/main" val="2055077036"/>
                    </a:ext>
                  </a:extLst>
                </a:gridCol>
                <a:gridCol w="1965416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1256577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</a:tblGrid>
              <a:tr h="558690"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Partner institution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Study program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Year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Language of study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Semester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825275">
                <a:tc>
                  <a:txBody>
                    <a:bodyPr/>
                    <a:lstStyle/>
                    <a:p>
                      <a:pPr algn="l"/>
                      <a:r>
                        <a:rPr lang="en-GB" sz="1200" noProof="0" dirty="0">
                          <a:hlinkClick r:id="rId4"/>
                        </a:rPr>
                        <a:t>LCI</a:t>
                      </a:r>
                      <a:r>
                        <a:rPr lang="en-GB" sz="1200" noProof="0" dirty="0"/>
                        <a:t> </a:t>
                      </a:r>
                    </a:p>
                    <a:p>
                      <a:pPr algn="l"/>
                      <a:r>
                        <a:rPr lang="en-GB" sz="1200" noProof="0" dirty="0"/>
                        <a:t>Barcelona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5"/>
                        </a:rPr>
                        <a:t>GMD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6"/>
                        </a:rPr>
                        <a:t>PAA</a:t>
                      </a:r>
                      <a:endParaRPr lang="en-GB" sz="1200" noProof="0" dirty="0"/>
                    </a:p>
                    <a:p>
                      <a:pPr algn="ctr"/>
                      <a:r>
                        <a:rPr lang="en-GB" sz="1200" noProof="0" dirty="0">
                          <a:hlinkClick r:id="rId7"/>
                        </a:rPr>
                        <a:t>AVE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 (Spanish)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72763"/>
                  </a:ext>
                </a:extLst>
              </a:tr>
              <a:tr h="744956">
                <a:tc>
                  <a:txBody>
                    <a:bodyPr/>
                    <a:lstStyle/>
                    <a:p>
                      <a:r>
                        <a:rPr lang="en-GB" sz="1200" noProof="0" dirty="0">
                          <a:hlinkClick r:id="rId8"/>
                        </a:rPr>
                        <a:t>UNAM – Universidad del Atlantico </a:t>
                      </a:r>
                      <a:r>
                        <a:rPr lang="en-GB" sz="1200" noProof="0" dirty="0" err="1">
                          <a:hlinkClick r:id="rId8"/>
                        </a:rPr>
                        <a:t>Médio</a:t>
                      </a:r>
                      <a:endParaRPr lang="en-GB" sz="1200" noProof="0" dirty="0"/>
                    </a:p>
                    <a:p>
                      <a:r>
                        <a:rPr lang="en-GB" sz="1200" noProof="0" dirty="0"/>
                        <a:t>Gran </a:t>
                      </a:r>
                      <a:r>
                        <a:rPr lang="en-GB" sz="1200" noProof="0" dirty="0" err="1"/>
                        <a:t>Canaria</a:t>
                      </a:r>
                      <a:r>
                        <a:rPr lang="en-GB" sz="1200" noProof="0" dirty="0"/>
                        <a:t>/Las Palmas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9"/>
                        </a:rPr>
                        <a:t>CMC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Spanish + 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457272"/>
                  </a:ext>
                </a:extLst>
              </a:tr>
              <a:tr h="297443">
                <a:tc gridSpan="5">
                  <a:txBody>
                    <a:bodyPr/>
                    <a:lstStyle/>
                    <a:p>
                      <a:pPr algn="ctr"/>
                      <a:r>
                        <a:rPr lang="en-GB" sz="1200" b="1" noProof="0" dirty="0"/>
                        <a:t>Sweden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836725"/>
                  </a:ext>
                </a:extLst>
              </a:tr>
              <a:tr h="905712">
                <a:tc>
                  <a:txBody>
                    <a:bodyPr/>
                    <a:lstStyle/>
                    <a:p>
                      <a:r>
                        <a:rPr lang="en-GB" sz="1200" noProof="0" dirty="0">
                          <a:hlinkClick r:id="rId10"/>
                        </a:rPr>
                        <a:t>Lulea University of Technology</a:t>
                      </a:r>
                      <a:endParaRPr lang="en-GB" sz="1200" noProof="0" dirty="0"/>
                    </a:p>
                    <a:p>
                      <a:r>
                        <a:rPr lang="en-GB" sz="1200" noProof="0" dirty="0"/>
                        <a:t>Lulea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>
                          <a:hlinkClick r:id="rId11"/>
                        </a:rPr>
                        <a:t>GMD</a:t>
                      </a: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noProof="0" dirty="0"/>
                        <a:t>2. and 3. </a:t>
                      </a:r>
                      <a:r>
                        <a:rPr lang="en-GB" sz="1200" noProof="0" dirty="0" err="1"/>
                        <a:t>Bc</a:t>
                      </a:r>
                      <a:r>
                        <a:rPr lang="en-GB" sz="1200" noProof="0" dirty="0"/>
                        <a:t>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English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noProof="0" dirty="0"/>
                        <a:t>WS</a:t>
                      </a:r>
                    </a:p>
                    <a:p>
                      <a:pPr algn="ctr"/>
                      <a:r>
                        <a:rPr lang="en-GB" sz="1200" noProof="0" dirty="0"/>
                        <a:t>SS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7081"/>
                  </a:ext>
                </a:extLst>
              </a:tr>
              <a:tr h="905712"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774186"/>
                  </a:ext>
                </a:extLst>
              </a:tr>
              <a:tr h="905712">
                <a:tc>
                  <a:txBody>
                    <a:bodyPr/>
                    <a:lstStyle/>
                    <a:p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617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55760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463</Words>
  <Application>Microsoft Office PowerPoint</Application>
  <PresentationFormat>Předvádění na obrazovce (16:9)</PresentationFormat>
  <Paragraphs>205</Paragraphs>
  <Slides>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Nováková</dc:creator>
  <cp:lastModifiedBy>HEJLKOVÁ Kateřina</cp:lastModifiedBy>
  <cp:revision>120</cp:revision>
  <dcterms:modified xsi:type="dcterms:W3CDTF">2025-07-24T10:23:37Z</dcterms:modified>
</cp:coreProperties>
</file>