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7" r:id="rId2"/>
    <p:sldId id="262" r:id="rId3"/>
    <p:sldId id="264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>
          <a:extLst>
            <a:ext uri="{FF2B5EF4-FFF2-40B4-BE49-F238E27FC236}">
              <a16:creationId xmlns:a16="http://schemas.microsoft.com/office/drawing/2014/main" id="{3FF5CFAF-8D40-B48C-4167-3D4A99447F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>
            <a:extLst>
              <a:ext uri="{FF2B5EF4-FFF2-40B4-BE49-F238E27FC236}">
                <a16:creationId xmlns:a16="http://schemas.microsoft.com/office/drawing/2014/main" id="{8F9CE185-F7D4-326E-6C44-C080E412846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>
            <a:extLst>
              <a:ext uri="{FF2B5EF4-FFF2-40B4-BE49-F238E27FC236}">
                <a16:creationId xmlns:a16="http://schemas.microsoft.com/office/drawing/2014/main" id="{7BBC19E1-3C49-AA69-7A89-DAA01BC99C8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7851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>
          <a:extLst>
            <a:ext uri="{FF2B5EF4-FFF2-40B4-BE49-F238E27FC236}">
              <a16:creationId xmlns:a16="http://schemas.microsoft.com/office/drawing/2014/main" id="{B29A4D68-31C8-E534-4DAD-AB37930813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>
            <a:extLst>
              <a:ext uri="{FF2B5EF4-FFF2-40B4-BE49-F238E27FC236}">
                <a16:creationId xmlns:a16="http://schemas.microsoft.com/office/drawing/2014/main" id="{97EFE769-94A0-9A01-200A-9ECEF313BDB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>
            <a:extLst>
              <a:ext uri="{FF2B5EF4-FFF2-40B4-BE49-F238E27FC236}">
                <a16:creationId xmlns:a16="http://schemas.microsoft.com/office/drawing/2014/main" id="{7C4A861E-CFB6-A134-54F3-B90CF323CEB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105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ternationalhu.com/" TargetMode="External"/><Relationship Id="rId13" Type="http://schemas.openxmlformats.org/officeDocument/2006/relationships/hyperlink" Target="https://www.supdepub.com/en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rotterdamuas.com/programmes/exchange/getconnected-media-culture-and-society/" TargetMode="External"/><Relationship Id="rId12" Type="http://schemas.openxmlformats.org/officeDocument/2006/relationships/hyperlink" Target="https://www.iscom.fr/sites/default/files/wysiwyg/International/MY_PROGRAMMES_ISCOM_YEAR_3_FALL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rotterdamuas.com/" TargetMode="External"/><Relationship Id="rId11" Type="http://schemas.openxmlformats.org/officeDocument/2006/relationships/hyperlink" Target="https://www.iscom.fr/fr/international-iscom/informations-pratiques" TargetMode="External"/><Relationship Id="rId5" Type="http://schemas.openxmlformats.org/officeDocument/2006/relationships/hyperlink" Target="https://www.buas.nl/exchange-programmes/exchange-media" TargetMode="External"/><Relationship Id="rId10" Type="http://schemas.openxmlformats.org/officeDocument/2006/relationships/hyperlink" Target="https://www.iscom.fr/fr/international-iscom/incoming-students" TargetMode="External"/><Relationship Id="rId4" Type="http://schemas.openxmlformats.org/officeDocument/2006/relationships/hyperlink" Target="https://www.buas.nl/en/programmes/exchange-programmes" TargetMode="External"/><Relationship Id="rId9" Type="http://schemas.openxmlformats.org/officeDocument/2006/relationships/hyperlink" Target="https://www.internationalhu.com/exchange-programmes/international-commercial-communications" TargetMode="External"/><Relationship Id="rId14" Type="http://schemas.openxmlformats.org/officeDocument/2006/relationships/hyperlink" Target="https://www.supdepub.com/en/exchange-programs-at-sup-de-pub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international.eusa.es/" TargetMode="External"/><Relationship Id="rId13" Type="http://schemas.openxmlformats.org/officeDocument/2006/relationships/hyperlink" Target="https://www.ulusofona.pt/en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barcelona.lcieducation.com/en/programs-and-courses/explore-all-programs" TargetMode="External"/><Relationship Id="rId12" Type="http://schemas.openxmlformats.org/officeDocument/2006/relationships/hyperlink" Target="https://en.escolarte.com/ensinanzas/fotografi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barcelona.lcieducation.com/en?https%3A%2F%2Fwww.lcibarcelona.com%2FInformation%2Fposgrados-moda%3Futm_source=google&amp;utm_medium=pmax&amp;utm_campaign=IH_ES_BAR_pmax_posgrado_all_local_spa&amp;gad_source=1&amp;gclid=EAIaIQobChMIzvHIg6q2iQMVRqqDBx0sKRhJEAAYASAAEgIBa_D_BwE" TargetMode="External"/><Relationship Id="rId11" Type="http://schemas.openxmlformats.org/officeDocument/2006/relationships/hyperlink" Target="https://en.escolarte.com/ensinanzas/deseno-grafico" TargetMode="External"/><Relationship Id="rId5" Type="http://schemas.openxmlformats.org/officeDocument/2006/relationships/hyperlink" Target="https://www.universidadatlanticomedio.es/Universidad/DescargarDocumentoModalidad?GUID=8f67f9b8-cb32-4f5c-88db-f45d1f343ecd" TargetMode="External"/><Relationship Id="rId10" Type="http://schemas.openxmlformats.org/officeDocument/2006/relationships/hyperlink" Target="https://en.escolarte.com/intercambios/erasmus-incoming" TargetMode="External"/><Relationship Id="rId4" Type="http://schemas.openxmlformats.org/officeDocument/2006/relationships/hyperlink" Target="https://www.universidadatlanticomedio.es/Universidad/Modalidad/Alumnos-Incoming" TargetMode="External"/><Relationship Id="rId9" Type="http://schemas.openxmlformats.org/officeDocument/2006/relationships/hyperlink" Target="https://international.eusa.es/downloads/" TargetMode="External"/><Relationship Id="rId14" Type="http://schemas.openxmlformats.org/officeDocument/2006/relationships/hyperlink" Target="https://www.ulusofona.pt/en/lisboa/bachelor/digital-animation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thomasmore.be/en/educations?f%5B0%5D=education_type%3A677&amp;f%5B1%5D=language%3A640&amp;_gl=1*1whe7kt*_up*MQ..*_ga*MTU3ODI1MjMyOS4xNzMwMjk5Njk2*_ga_SN01FYEF3T*MTczMDI5OTY5NS4xLjEuMTczMDI5OTY5NS4wLjAuMA.." TargetMode="External"/><Relationship Id="rId13" Type="http://schemas.openxmlformats.org/officeDocument/2006/relationships/hyperlink" Target="https://www.ucm.sk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iba.dk/international/bachelor/" TargetMode="External"/><Relationship Id="rId12" Type="http://schemas.openxmlformats.org/officeDocument/2006/relationships/hyperlink" Target="https://www.english.hs-mannheim.de/fileadmin/user_upload/hauptseite/extern/AAA/Internationale_Studierende/Textdateien/Courses_in_English_HSMA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ba.dk/international/" TargetMode="External"/><Relationship Id="rId11" Type="http://schemas.openxmlformats.org/officeDocument/2006/relationships/hyperlink" Target="https://www.gestaltung.hs-mannheim.de/international" TargetMode="External"/><Relationship Id="rId5" Type="http://schemas.openxmlformats.org/officeDocument/2006/relationships/hyperlink" Target="https://www.ucy.ac.cy/sap/programmes-of-study/bachelor-in-journalism/?lang=en" TargetMode="External"/><Relationship Id="rId10" Type="http://schemas.openxmlformats.org/officeDocument/2006/relationships/hyperlink" Target="https://www.hs-mannheim.de/" TargetMode="External"/><Relationship Id="rId4" Type="http://schemas.openxmlformats.org/officeDocument/2006/relationships/hyperlink" Target="https://www.ucy.ac.cy/?lang=en" TargetMode="External"/><Relationship Id="rId9" Type="http://schemas.openxmlformats.org/officeDocument/2006/relationships/hyperlink" Target="https://thomasmore.be/en/study/programme-types/bachelors-degrees" TargetMode="External"/><Relationship Id="rId14" Type="http://schemas.openxmlformats.org/officeDocument/2006/relationships/hyperlink" Target="https://www.ucm.sk/en/incoming-students-e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r="56929"/>
          <a:stretch/>
        </p:blipFill>
        <p:spPr>
          <a:xfrm>
            <a:off x="274320" y="4560181"/>
            <a:ext cx="483026" cy="45504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754985C6-4230-FA15-1C4D-E7E193947A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047176"/>
              </p:ext>
            </p:extLst>
          </p:nvPr>
        </p:nvGraphicFramePr>
        <p:xfrm>
          <a:off x="-7258" y="0"/>
          <a:ext cx="9151258" cy="5143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331">
                  <a:extLst>
                    <a:ext uri="{9D8B030D-6E8A-4147-A177-3AD203B41FA5}">
                      <a16:colId xmlns:a16="http://schemas.microsoft.com/office/drawing/2014/main" val="75500115"/>
                    </a:ext>
                  </a:extLst>
                </a:gridCol>
                <a:gridCol w="1122218">
                  <a:extLst>
                    <a:ext uri="{9D8B030D-6E8A-4147-A177-3AD203B41FA5}">
                      <a16:colId xmlns:a16="http://schemas.microsoft.com/office/drawing/2014/main" val="3003577401"/>
                    </a:ext>
                  </a:extLst>
                </a:gridCol>
                <a:gridCol w="1402873">
                  <a:extLst>
                    <a:ext uri="{9D8B030D-6E8A-4147-A177-3AD203B41FA5}">
                      <a16:colId xmlns:a16="http://schemas.microsoft.com/office/drawing/2014/main" val="4021807778"/>
                    </a:ext>
                  </a:extLst>
                </a:gridCol>
                <a:gridCol w="1657030">
                  <a:extLst>
                    <a:ext uri="{9D8B030D-6E8A-4147-A177-3AD203B41FA5}">
                      <a16:colId xmlns:a16="http://schemas.microsoft.com/office/drawing/2014/main" val="1344302110"/>
                    </a:ext>
                  </a:extLst>
                </a:gridCol>
                <a:gridCol w="1098552">
                  <a:extLst>
                    <a:ext uri="{9D8B030D-6E8A-4147-A177-3AD203B41FA5}">
                      <a16:colId xmlns:a16="http://schemas.microsoft.com/office/drawing/2014/main" val="4203745767"/>
                    </a:ext>
                  </a:extLst>
                </a:gridCol>
                <a:gridCol w="1203254">
                  <a:extLst>
                    <a:ext uri="{9D8B030D-6E8A-4147-A177-3AD203B41FA5}">
                      <a16:colId xmlns:a16="http://schemas.microsoft.com/office/drawing/2014/main" val="1752748736"/>
                    </a:ext>
                  </a:extLst>
                </a:gridCol>
              </a:tblGrid>
              <a:tr h="543428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Škola v zahraničí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Program VŠKK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Ročník studia 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Jazyk studia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Období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Profil studia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740093"/>
                  </a:ext>
                </a:extLst>
              </a:tr>
              <a:tr h="920014"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hlinkClick r:id="rId4"/>
                        </a:rPr>
                        <a:t>Breda University </a:t>
                      </a:r>
                    </a:p>
                    <a:p>
                      <a:pPr algn="l"/>
                      <a:r>
                        <a:rPr lang="cs-CZ" sz="1200" dirty="0" err="1">
                          <a:hlinkClick r:id="rId4"/>
                        </a:rPr>
                        <a:t>of</a:t>
                      </a:r>
                      <a:r>
                        <a:rPr lang="cs-CZ" sz="1200" dirty="0">
                          <a:hlinkClick r:id="rId4"/>
                        </a:rPr>
                        <a:t> Applied Sciences </a:t>
                      </a:r>
                      <a:r>
                        <a:rPr lang="cs-CZ" sz="1200" dirty="0"/>
                        <a:t>(Nizozemsko/Breda)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KMK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2. a 3. Bc.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angličtina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ZS</a:t>
                      </a:r>
                    </a:p>
                    <a:p>
                      <a:pPr algn="ctr"/>
                      <a:r>
                        <a:rPr lang="cs-CZ" sz="1200" dirty="0"/>
                        <a:t>LS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hlinkClick r:id="rId5"/>
                        </a:rPr>
                        <a:t>ZDE</a:t>
                      </a:r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572763"/>
                  </a:ext>
                </a:extLst>
              </a:tr>
              <a:tr h="920014"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hlinkClick r:id="rId6"/>
                        </a:rPr>
                        <a:t>Rotterdam </a:t>
                      </a:r>
                      <a:r>
                        <a:rPr lang="cs-CZ" sz="1200" dirty="0" err="1">
                          <a:hlinkClick r:id="rId6"/>
                        </a:rPr>
                        <a:t>Univesity</a:t>
                      </a:r>
                      <a:r>
                        <a:rPr lang="cs-CZ" sz="1200" dirty="0">
                          <a:hlinkClick r:id="rId6"/>
                        </a:rPr>
                        <a:t> </a:t>
                      </a:r>
                    </a:p>
                    <a:p>
                      <a:pPr algn="l"/>
                      <a:r>
                        <a:rPr lang="cs-CZ" sz="1200" dirty="0" err="1">
                          <a:hlinkClick r:id="rId6"/>
                        </a:rPr>
                        <a:t>of</a:t>
                      </a:r>
                      <a:r>
                        <a:rPr lang="cs-CZ" sz="1200" dirty="0">
                          <a:hlinkClick r:id="rId6"/>
                        </a:rPr>
                        <a:t> Applied Sciences </a:t>
                      </a:r>
                      <a:r>
                        <a:rPr lang="cs-CZ" sz="1200" dirty="0"/>
                        <a:t>(Nizozemsko/Rotterdam)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KMK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2. a 3. Bc. 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angličtina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ZS</a:t>
                      </a:r>
                    </a:p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hlinkClick r:id="rId7"/>
                        </a:rPr>
                        <a:t>ZDE</a:t>
                      </a:r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8731"/>
                  </a:ext>
                </a:extLst>
              </a:tr>
              <a:tr h="920014"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hlinkClick r:id="rId8"/>
                        </a:rPr>
                        <a:t>HU University of Applied Sciences Utrecht </a:t>
                      </a:r>
                      <a:r>
                        <a:rPr lang="cs-CZ" sz="1200" dirty="0"/>
                        <a:t>(Nizozemsko/Utrecht)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KMK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3. Bc.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angličtina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ZS</a:t>
                      </a:r>
                    </a:p>
                    <a:p>
                      <a:pPr algn="ctr"/>
                      <a:r>
                        <a:rPr lang="cs-CZ" sz="1200" dirty="0"/>
                        <a:t>LS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hlinkClick r:id="rId9"/>
                        </a:rPr>
                        <a:t>ZDE</a:t>
                      </a:r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415008"/>
                  </a:ext>
                </a:extLst>
              </a:tr>
              <a:tr h="920014"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hlinkClick r:id="rId10"/>
                        </a:rPr>
                        <a:t>ISCOM </a:t>
                      </a:r>
                      <a:endParaRPr lang="cs-CZ" sz="1200" dirty="0"/>
                    </a:p>
                    <a:p>
                      <a:pPr algn="l"/>
                      <a:r>
                        <a:rPr lang="cs-CZ" sz="1200" dirty="0"/>
                        <a:t>(kampusy po celé Francii – </a:t>
                      </a:r>
                    </a:p>
                    <a:p>
                      <a:pPr algn="l"/>
                      <a:r>
                        <a:rPr lang="cs-CZ" sz="1200" dirty="0"/>
                        <a:t>ZS Paříž, Lille, Nice, Bordeaux, Lyon; LS Paříž)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KMK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2. a 3. Bc.</a:t>
                      </a:r>
                    </a:p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angličtina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ZS </a:t>
                      </a:r>
                    </a:p>
                    <a:p>
                      <a:pPr algn="ctr"/>
                      <a:r>
                        <a:rPr lang="cs-CZ" sz="1200" dirty="0"/>
                        <a:t>LS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hlinkClick r:id="rId11"/>
                        </a:rPr>
                        <a:t>ZDE</a:t>
                      </a:r>
                      <a:endParaRPr lang="cs-CZ" sz="1200" dirty="0"/>
                    </a:p>
                    <a:p>
                      <a:pPr algn="ctr"/>
                      <a:r>
                        <a:rPr lang="cs-CZ" sz="1200" dirty="0">
                          <a:hlinkClick r:id="rId12"/>
                        </a:rPr>
                        <a:t>ZDE</a:t>
                      </a:r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37081"/>
                  </a:ext>
                </a:extLst>
              </a:tr>
              <a:tr h="920014"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hlinkClick r:id="rId13"/>
                        </a:rPr>
                        <a:t>Sup de Pub</a:t>
                      </a:r>
                      <a:endParaRPr lang="cs-CZ" sz="1200" dirty="0"/>
                    </a:p>
                    <a:p>
                      <a:pPr algn="l"/>
                      <a:r>
                        <a:rPr lang="cs-CZ" sz="1200" dirty="0"/>
                        <a:t>(Francie/Paříž)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KMK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3. Bc.</a:t>
                      </a:r>
                    </a:p>
                    <a:p>
                      <a:pPr algn="ctr"/>
                      <a:endParaRPr lang="cs-CZ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angličtina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ZS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hlinkClick r:id="rId14"/>
                        </a:rPr>
                        <a:t>ZDE</a:t>
                      </a:r>
                      <a:endParaRPr lang="cs-CZ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26145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>
          <a:extLst>
            <a:ext uri="{FF2B5EF4-FFF2-40B4-BE49-F238E27FC236}">
              <a16:creationId xmlns:a16="http://schemas.microsoft.com/office/drawing/2014/main" id="{E84EDACA-1B61-2CBC-0B60-B37E25B60F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>
            <a:extLst>
              <a:ext uri="{FF2B5EF4-FFF2-40B4-BE49-F238E27FC236}">
                <a16:creationId xmlns:a16="http://schemas.microsoft.com/office/drawing/2014/main" id="{51477A88-0CAC-C61D-22F5-2F7EBF1D120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r="56929"/>
          <a:stretch/>
        </p:blipFill>
        <p:spPr>
          <a:xfrm>
            <a:off x="274320" y="4560181"/>
            <a:ext cx="483026" cy="45504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416CB95E-DB29-444F-B93F-36C9E1B9C0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861193"/>
              </p:ext>
            </p:extLst>
          </p:nvPr>
        </p:nvGraphicFramePr>
        <p:xfrm>
          <a:off x="-7258" y="0"/>
          <a:ext cx="9151258" cy="5145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331">
                  <a:extLst>
                    <a:ext uri="{9D8B030D-6E8A-4147-A177-3AD203B41FA5}">
                      <a16:colId xmlns:a16="http://schemas.microsoft.com/office/drawing/2014/main" val="7550011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03577401"/>
                    </a:ext>
                  </a:extLst>
                </a:gridCol>
                <a:gridCol w="1344179">
                  <a:extLst>
                    <a:ext uri="{9D8B030D-6E8A-4147-A177-3AD203B41FA5}">
                      <a16:colId xmlns:a16="http://schemas.microsoft.com/office/drawing/2014/main" val="4021807778"/>
                    </a:ext>
                  </a:extLst>
                </a:gridCol>
                <a:gridCol w="1708287">
                  <a:extLst>
                    <a:ext uri="{9D8B030D-6E8A-4147-A177-3AD203B41FA5}">
                      <a16:colId xmlns:a16="http://schemas.microsoft.com/office/drawing/2014/main" val="1344302110"/>
                    </a:ext>
                  </a:extLst>
                </a:gridCol>
                <a:gridCol w="1092183">
                  <a:extLst>
                    <a:ext uri="{9D8B030D-6E8A-4147-A177-3AD203B41FA5}">
                      <a16:colId xmlns:a16="http://schemas.microsoft.com/office/drawing/2014/main" val="4203745767"/>
                    </a:ext>
                  </a:extLst>
                </a:gridCol>
                <a:gridCol w="1196278">
                  <a:extLst>
                    <a:ext uri="{9D8B030D-6E8A-4147-A177-3AD203B41FA5}">
                      <a16:colId xmlns:a16="http://schemas.microsoft.com/office/drawing/2014/main" val="1752748736"/>
                    </a:ext>
                  </a:extLst>
                </a:gridCol>
              </a:tblGrid>
              <a:tr h="53702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Škola v zahraničí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Program VŠKK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Ročník studia 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Jazyk studia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Období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Profil studia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740093"/>
                  </a:ext>
                </a:extLst>
              </a:tr>
              <a:tr h="882968"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4"/>
                        </a:rPr>
                        <a:t>UNAM – </a:t>
                      </a:r>
                      <a:r>
                        <a:rPr lang="cs-CZ" sz="1200" dirty="0" err="1">
                          <a:hlinkClick r:id="rId4"/>
                        </a:rPr>
                        <a:t>Universidad</a:t>
                      </a:r>
                      <a:r>
                        <a:rPr lang="cs-CZ" sz="1200" dirty="0">
                          <a:hlinkClick r:id="rId4"/>
                        </a:rPr>
                        <a:t> </a:t>
                      </a:r>
                      <a:r>
                        <a:rPr lang="cs-CZ" sz="1200" dirty="0" err="1">
                          <a:hlinkClick r:id="rId4"/>
                        </a:rPr>
                        <a:t>del</a:t>
                      </a:r>
                      <a:r>
                        <a:rPr lang="cs-CZ" sz="1200" dirty="0">
                          <a:hlinkClick r:id="rId4"/>
                        </a:rPr>
                        <a:t> </a:t>
                      </a:r>
                      <a:r>
                        <a:rPr lang="cs-CZ" sz="1200" dirty="0" err="1">
                          <a:hlinkClick r:id="rId4"/>
                        </a:rPr>
                        <a:t>Atlantico</a:t>
                      </a:r>
                      <a:r>
                        <a:rPr lang="cs-CZ" sz="1200" dirty="0">
                          <a:hlinkClick r:id="rId4"/>
                        </a:rPr>
                        <a:t> </a:t>
                      </a:r>
                      <a:r>
                        <a:rPr lang="cs-CZ" sz="1200" dirty="0" err="1">
                          <a:hlinkClick r:id="rId4"/>
                        </a:rPr>
                        <a:t>Médio</a:t>
                      </a:r>
                      <a:endParaRPr lang="cs-CZ" sz="1200" dirty="0"/>
                    </a:p>
                    <a:p>
                      <a:r>
                        <a:rPr lang="cs-CZ" sz="1200" dirty="0"/>
                        <a:t>(Gran </a:t>
                      </a:r>
                      <a:r>
                        <a:rPr lang="cs-CZ" sz="1200" dirty="0" err="1"/>
                        <a:t>Canaria</a:t>
                      </a:r>
                      <a:r>
                        <a:rPr lang="cs-CZ" sz="1200" dirty="0"/>
                        <a:t>/Las </a:t>
                      </a:r>
                      <a:r>
                        <a:rPr lang="cs-CZ" sz="1200" dirty="0" err="1"/>
                        <a:t>Palmas</a:t>
                      </a:r>
                      <a:r>
                        <a:rPr lang="cs-CZ" sz="1200" dirty="0"/>
                        <a:t>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KMK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2. a 3. Bc.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angličtina (možnost kurzů ve španělštině)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ZS</a:t>
                      </a:r>
                    </a:p>
                    <a:p>
                      <a:pPr algn="ctr"/>
                      <a:r>
                        <a:rPr lang="cs-CZ" sz="1200" dirty="0"/>
                        <a:t>LS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hlinkClick r:id="rId5"/>
                        </a:rPr>
                        <a:t>ZDE</a:t>
                      </a:r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442201"/>
                  </a:ext>
                </a:extLst>
              </a:tr>
              <a:tr h="1031263"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hlinkClick r:id="rId6"/>
                        </a:rPr>
                        <a:t>LCI</a:t>
                      </a:r>
                      <a:r>
                        <a:rPr lang="cs-CZ" sz="1200" dirty="0"/>
                        <a:t> </a:t>
                      </a:r>
                    </a:p>
                    <a:p>
                      <a:pPr algn="l"/>
                      <a:r>
                        <a:rPr lang="cs-CZ" sz="1200" dirty="0"/>
                        <a:t>(Španělsko/Barcelona)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GMD</a:t>
                      </a:r>
                    </a:p>
                    <a:p>
                      <a:pPr algn="ctr"/>
                      <a:r>
                        <a:rPr lang="cs-CZ" sz="1200" dirty="0"/>
                        <a:t>FA</a:t>
                      </a:r>
                    </a:p>
                    <a:p>
                      <a:pPr algn="ctr"/>
                      <a:r>
                        <a:rPr lang="cs-CZ" sz="1200" dirty="0"/>
                        <a:t>AVE</a:t>
                      </a:r>
                    </a:p>
                    <a:p>
                      <a:pPr algn="ctr"/>
                      <a:r>
                        <a:rPr lang="cs-CZ" sz="1200" dirty="0"/>
                        <a:t>FM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2. a 3. Bc.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angličtina (možnost kurzů ve španělštině)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ZS</a:t>
                      </a:r>
                    </a:p>
                    <a:p>
                      <a:pPr algn="ctr"/>
                      <a:r>
                        <a:rPr lang="cs-CZ" sz="1200" dirty="0"/>
                        <a:t>LS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hlinkClick r:id="rId7"/>
                        </a:rPr>
                        <a:t>ZDE</a:t>
                      </a:r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572763"/>
                  </a:ext>
                </a:extLst>
              </a:tr>
              <a:tr h="882968"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8"/>
                        </a:rPr>
                        <a:t>EUSA – University </a:t>
                      </a:r>
                    </a:p>
                    <a:p>
                      <a:r>
                        <a:rPr lang="cs-CZ" sz="1200" dirty="0" err="1">
                          <a:hlinkClick r:id="rId8"/>
                        </a:rPr>
                        <a:t>of</a:t>
                      </a:r>
                      <a:r>
                        <a:rPr lang="cs-CZ" sz="1200" dirty="0">
                          <a:hlinkClick r:id="rId8"/>
                        </a:rPr>
                        <a:t> Seville </a:t>
                      </a:r>
                      <a:r>
                        <a:rPr lang="cs-CZ" sz="1200" dirty="0"/>
                        <a:t>(Španělsko/Seville)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AVE</a:t>
                      </a:r>
                    </a:p>
                    <a:p>
                      <a:pPr algn="ctr"/>
                      <a:r>
                        <a:rPr lang="cs-CZ" sz="1200" dirty="0"/>
                        <a:t>KMK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2. a 3. Bc.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angličtina (možnost kurzů ve španělštině)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ZS</a:t>
                      </a:r>
                    </a:p>
                    <a:p>
                      <a:pPr algn="ctr"/>
                      <a:r>
                        <a:rPr lang="cs-CZ" sz="1200" dirty="0"/>
                        <a:t>LS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hlinkClick r:id="rId9"/>
                        </a:rPr>
                        <a:t>ZDE</a:t>
                      </a:r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8731"/>
                  </a:ext>
                </a:extLst>
              </a:tr>
              <a:tr h="882968"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10"/>
                        </a:rPr>
                        <a:t>EASD – </a:t>
                      </a:r>
                      <a:r>
                        <a:rPr lang="cs-CZ" sz="1200" dirty="0" err="1">
                          <a:hlinkClick r:id="rId10"/>
                        </a:rPr>
                        <a:t>Escola</a:t>
                      </a:r>
                      <a:r>
                        <a:rPr lang="cs-CZ" sz="1200" dirty="0">
                          <a:hlinkClick r:id="rId10"/>
                        </a:rPr>
                        <a:t> de </a:t>
                      </a:r>
                      <a:r>
                        <a:rPr lang="cs-CZ" sz="1200" dirty="0" err="1">
                          <a:hlinkClick r:id="rId10"/>
                        </a:rPr>
                        <a:t>Arte</a:t>
                      </a:r>
                      <a:r>
                        <a:rPr lang="cs-CZ" sz="1200" dirty="0">
                          <a:hlinkClick r:id="rId10"/>
                        </a:rPr>
                        <a:t> Antonio </a:t>
                      </a:r>
                      <a:r>
                        <a:rPr lang="cs-CZ" sz="1200" dirty="0" err="1">
                          <a:hlinkClick r:id="rId10"/>
                        </a:rPr>
                        <a:t>Faílde</a:t>
                      </a:r>
                      <a:endParaRPr lang="cs-CZ" sz="1200" dirty="0"/>
                    </a:p>
                    <a:p>
                      <a:r>
                        <a:rPr lang="cs-CZ" sz="1200" dirty="0"/>
                        <a:t>(Španělsko/</a:t>
                      </a:r>
                      <a:r>
                        <a:rPr lang="cs-CZ" sz="1200" dirty="0" err="1"/>
                        <a:t>Ourense</a:t>
                      </a:r>
                      <a:r>
                        <a:rPr lang="cs-CZ" sz="1200" dirty="0"/>
                        <a:t>)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GMD</a:t>
                      </a:r>
                    </a:p>
                    <a:p>
                      <a:pPr algn="ctr"/>
                      <a:r>
                        <a:rPr lang="cs-CZ" sz="1200" dirty="0"/>
                        <a:t>FA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2. a 3. Bc.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angličtina (možnost kurzů ve španělštině)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ZS</a:t>
                      </a:r>
                    </a:p>
                    <a:p>
                      <a:pPr algn="ctr"/>
                      <a:r>
                        <a:rPr lang="cs-CZ" sz="1200" dirty="0"/>
                        <a:t>LS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hlinkClick r:id="rId11"/>
                        </a:rPr>
                        <a:t>GMD</a:t>
                      </a:r>
                      <a:endParaRPr lang="cs-CZ" sz="1200" dirty="0"/>
                    </a:p>
                    <a:p>
                      <a:pPr algn="ctr"/>
                      <a:r>
                        <a:rPr lang="cs-CZ" sz="1200" dirty="0">
                          <a:hlinkClick r:id="rId12"/>
                        </a:rPr>
                        <a:t>FA</a:t>
                      </a:r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415008"/>
                  </a:ext>
                </a:extLst>
              </a:tr>
              <a:tr h="928118"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13"/>
                        </a:rPr>
                        <a:t>Lusófona University </a:t>
                      </a:r>
                      <a:r>
                        <a:rPr lang="cs-CZ" sz="1200" dirty="0"/>
                        <a:t>(Portugalsko/Lisabon)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AVE</a:t>
                      </a:r>
                    </a:p>
                    <a:p>
                      <a:pPr algn="ctr"/>
                      <a:r>
                        <a:rPr lang="cs-CZ" sz="1200"/>
                        <a:t>FA</a:t>
                      </a:r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2. a 3. Bc.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většina kurzů bilingvních (PT+AJ), část kurzů v AJ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ZS</a:t>
                      </a:r>
                    </a:p>
                    <a:p>
                      <a:pPr algn="ctr"/>
                      <a:r>
                        <a:rPr lang="cs-CZ" sz="1200" dirty="0"/>
                        <a:t>LS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hlinkClick r:id="rId14"/>
                        </a:rPr>
                        <a:t>ZDE</a:t>
                      </a:r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3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557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>
          <a:extLst>
            <a:ext uri="{FF2B5EF4-FFF2-40B4-BE49-F238E27FC236}">
              <a16:creationId xmlns:a16="http://schemas.microsoft.com/office/drawing/2014/main" id="{FC9A82F2-7752-3D41-CCD1-03998DECF1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>
            <a:extLst>
              <a:ext uri="{FF2B5EF4-FFF2-40B4-BE49-F238E27FC236}">
                <a16:creationId xmlns:a16="http://schemas.microsoft.com/office/drawing/2014/main" id="{29CB605B-6143-B4F1-607E-2F908681E48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r="56929"/>
          <a:stretch/>
        </p:blipFill>
        <p:spPr>
          <a:xfrm>
            <a:off x="274320" y="4560181"/>
            <a:ext cx="483026" cy="45504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B263C1FC-269C-7E40-022B-C91FCA439C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673238"/>
              </p:ext>
            </p:extLst>
          </p:nvPr>
        </p:nvGraphicFramePr>
        <p:xfrm>
          <a:off x="0" y="0"/>
          <a:ext cx="9144000" cy="5143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0073">
                  <a:extLst>
                    <a:ext uri="{9D8B030D-6E8A-4147-A177-3AD203B41FA5}">
                      <a16:colId xmlns:a16="http://schemas.microsoft.com/office/drawing/2014/main" val="7550011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03577401"/>
                    </a:ext>
                  </a:extLst>
                </a:gridCol>
                <a:gridCol w="1398462">
                  <a:extLst>
                    <a:ext uri="{9D8B030D-6E8A-4147-A177-3AD203B41FA5}">
                      <a16:colId xmlns:a16="http://schemas.microsoft.com/office/drawing/2014/main" val="4021807778"/>
                    </a:ext>
                  </a:extLst>
                </a:gridCol>
                <a:gridCol w="1652531">
                  <a:extLst>
                    <a:ext uri="{9D8B030D-6E8A-4147-A177-3AD203B41FA5}">
                      <a16:colId xmlns:a16="http://schemas.microsoft.com/office/drawing/2014/main" val="1344302110"/>
                    </a:ext>
                  </a:extLst>
                </a:gridCol>
                <a:gridCol w="1141032">
                  <a:extLst>
                    <a:ext uri="{9D8B030D-6E8A-4147-A177-3AD203B41FA5}">
                      <a16:colId xmlns:a16="http://schemas.microsoft.com/office/drawing/2014/main" val="4203745767"/>
                    </a:ext>
                  </a:extLst>
                </a:gridCol>
                <a:gridCol w="1148902">
                  <a:extLst>
                    <a:ext uri="{9D8B030D-6E8A-4147-A177-3AD203B41FA5}">
                      <a16:colId xmlns:a16="http://schemas.microsoft.com/office/drawing/2014/main" val="1752748736"/>
                    </a:ext>
                  </a:extLst>
                </a:gridCol>
              </a:tblGrid>
              <a:tr h="58401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Škola v zahraničí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Program VŠKK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Ročník studia 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Jazyk studia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Období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Profil studia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740093"/>
                  </a:ext>
                </a:extLst>
              </a:tr>
              <a:tr h="911898"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4"/>
                        </a:rPr>
                        <a:t>University </a:t>
                      </a:r>
                      <a:r>
                        <a:rPr lang="cs-CZ" sz="1200" dirty="0" err="1">
                          <a:hlinkClick r:id="rId4"/>
                        </a:rPr>
                        <a:t>of</a:t>
                      </a:r>
                      <a:r>
                        <a:rPr lang="cs-CZ" sz="1200" dirty="0">
                          <a:hlinkClick r:id="rId4"/>
                        </a:rPr>
                        <a:t> </a:t>
                      </a:r>
                      <a:r>
                        <a:rPr lang="cs-CZ" sz="1200" dirty="0" err="1">
                          <a:hlinkClick r:id="rId4"/>
                        </a:rPr>
                        <a:t>Cyprus</a:t>
                      </a:r>
                      <a:endParaRPr lang="cs-CZ" sz="1200" dirty="0"/>
                    </a:p>
                    <a:p>
                      <a:r>
                        <a:rPr lang="cs-CZ" sz="1200" dirty="0"/>
                        <a:t>(Kypr/Nikósie)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LT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2. a 3. Bc.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angličtina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ZS</a:t>
                      </a:r>
                    </a:p>
                    <a:p>
                      <a:pPr algn="ctr"/>
                      <a:r>
                        <a:rPr lang="cs-CZ" sz="1200" dirty="0"/>
                        <a:t>LS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hlinkClick r:id="rId5"/>
                        </a:rPr>
                        <a:t>ZDE</a:t>
                      </a:r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442201"/>
                  </a:ext>
                </a:extLst>
              </a:tr>
              <a:tr h="911898"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6"/>
                        </a:rPr>
                        <a:t>IBA – International Business </a:t>
                      </a:r>
                      <a:r>
                        <a:rPr lang="cs-CZ" sz="1200" dirty="0" err="1">
                          <a:hlinkClick r:id="rId6"/>
                        </a:rPr>
                        <a:t>Academy</a:t>
                      </a:r>
                      <a:r>
                        <a:rPr lang="cs-CZ" sz="1200" dirty="0"/>
                        <a:t> (Dánsko/</a:t>
                      </a:r>
                      <a:r>
                        <a:rPr lang="cs-CZ" sz="1200" dirty="0" err="1"/>
                        <a:t>Kolding</a:t>
                      </a:r>
                      <a:r>
                        <a:rPr lang="cs-CZ" sz="1200" dirty="0"/>
                        <a:t>)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GMD</a:t>
                      </a:r>
                    </a:p>
                    <a:p>
                      <a:pPr algn="ctr"/>
                      <a:r>
                        <a:rPr lang="cs-CZ" sz="1200" dirty="0"/>
                        <a:t>KMK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2. a 3. Bc.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angličtina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ZS</a:t>
                      </a:r>
                    </a:p>
                    <a:p>
                      <a:pPr algn="ctr"/>
                      <a:r>
                        <a:rPr lang="cs-CZ" sz="1200" dirty="0"/>
                        <a:t>LS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hlinkClick r:id="rId7"/>
                        </a:rPr>
                        <a:t>ZDE</a:t>
                      </a:r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572763"/>
                  </a:ext>
                </a:extLst>
              </a:tr>
              <a:tr h="911898"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hlinkClick r:id="rId8"/>
                        </a:rPr>
                        <a:t>Thomas More – University </a:t>
                      </a:r>
                      <a:r>
                        <a:rPr lang="cs-CZ" sz="1200" dirty="0" err="1">
                          <a:hlinkClick r:id="rId8"/>
                        </a:rPr>
                        <a:t>of</a:t>
                      </a:r>
                      <a:r>
                        <a:rPr lang="cs-CZ" sz="1200" dirty="0">
                          <a:hlinkClick r:id="rId8"/>
                        </a:rPr>
                        <a:t> </a:t>
                      </a:r>
                      <a:r>
                        <a:rPr lang="cs-CZ" sz="1200" dirty="0" err="1">
                          <a:hlinkClick r:id="rId8"/>
                        </a:rPr>
                        <a:t>Applied</a:t>
                      </a:r>
                      <a:r>
                        <a:rPr lang="cs-CZ" sz="1200" dirty="0">
                          <a:hlinkClick r:id="rId8"/>
                        </a:rPr>
                        <a:t> </a:t>
                      </a:r>
                      <a:r>
                        <a:rPr lang="cs-CZ" sz="1200" dirty="0" err="1">
                          <a:hlinkClick r:id="rId8"/>
                        </a:rPr>
                        <a:t>Sciences</a:t>
                      </a:r>
                      <a:endParaRPr lang="cs-CZ" sz="1200" dirty="0"/>
                    </a:p>
                    <a:p>
                      <a:pPr algn="l"/>
                      <a:r>
                        <a:rPr lang="cs-CZ" sz="1200" dirty="0"/>
                        <a:t>(Belgie/více kampusů)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KMK</a:t>
                      </a:r>
                    </a:p>
                    <a:p>
                      <a:pPr algn="ctr"/>
                      <a:r>
                        <a:rPr lang="cs-CZ" sz="1200" dirty="0"/>
                        <a:t>LT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2. a 3. Bc.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angličtina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ZS</a:t>
                      </a:r>
                    </a:p>
                    <a:p>
                      <a:pPr algn="ctr"/>
                      <a:r>
                        <a:rPr lang="cs-CZ" sz="1200" dirty="0"/>
                        <a:t>LS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hlinkClick r:id="rId9"/>
                        </a:rPr>
                        <a:t>ZDE</a:t>
                      </a:r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8731"/>
                  </a:ext>
                </a:extLst>
              </a:tr>
              <a:tr h="911898">
                <a:tc>
                  <a:txBody>
                    <a:bodyPr/>
                    <a:lstStyle/>
                    <a:p>
                      <a:pPr algn="l"/>
                      <a:r>
                        <a:rPr lang="cs-CZ" sz="1200" dirty="0">
                          <a:hlinkClick r:id="rId10"/>
                        </a:rPr>
                        <a:t>Mannheim University of Applied </a:t>
                      </a:r>
                      <a:r>
                        <a:rPr lang="cs-CZ" sz="1200" dirty="0" err="1">
                          <a:hlinkClick r:id="rId10"/>
                        </a:rPr>
                        <a:t>Sciences</a:t>
                      </a:r>
                      <a:r>
                        <a:rPr lang="cs-CZ" sz="1200" dirty="0">
                          <a:hlinkClick r:id="rId10"/>
                        </a:rPr>
                        <a:t> </a:t>
                      </a:r>
                      <a:r>
                        <a:rPr lang="cs-CZ" sz="1200" dirty="0"/>
                        <a:t>(Německo/Mannheim)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GMD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2. a 3. Bc.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angličtina</a:t>
                      </a:r>
                    </a:p>
                    <a:p>
                      <a:pPr algn="ctr"/>
                      <a:r>
                        <a:rPr lang="cs-CZ" sz="1200" dirty="0"/>
                        <a:t>(němčina výhodou)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ZS</a:t>
                      </a:r>
                    </a:p>
                    <a:p>
                      <a:pPr algn="ctr"/>
                      <a:r>
                        <a:rPr lang="cs-CZ" sz="1200" dirty="0"/>
                        <a:t>LS</a:t>
                      </a:r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hlinkClick r:id="rId11"/>
                        </a:rPr>
                        <a:t>ZDE</a:t>
                      </a:r>
                      <a:endParaRPr lang="cs-CZ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cs-CZ" sz="1200" dirty="0">
                          <a:hlinkClick r:id="rId12"/>
                        </a:rPr>
                        <a:t>ZDE</a:t>
                      </a:r>
                      <a:endParaRPr lang="cs-CZ" sz="1200" dirty="0"/>
                    </a:p>
                  </a:txBody>
                  <a:tcPr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415008"/>
                  </a:ext>
                </a:extLst>
              </a:tr>
              <a:tr h="911898"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13"/>
                        </a:rPr>
                        <a:t>Univerzita sv. Cyrila a Metoda v Trnavě </a:t>
                      </a:r>
                      <a:r>
                        <a:rPr lang="cs-CZ" sz="1200" dirty="0"/>
                        <a:t>(Slovensko/Trnava)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KMK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2. a 3. Bc.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slovenština</a:t>
                      </a:r>
                    </a:p>
                    <a:p>
                      <a:pPr algn="ctr"/>
                      <a:r>
                        <a:rPr lang="cs-CZ" sz="1200" dirty="0"/>
                        <a:t>(čeština)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ZS</a:t>
                      </a:r>
                    </a:p>
                    <a:p>
                      <a:pPr algn="ctr"/>
                      <a:r>
                        <a:rPr lang="cs-CZ" sz="1200" dirty="0"/>
                        <a:t>LS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cs-CZ" sz="1200" dirty="0">
                          <a:hlinkClick r:id="rId14"/>
                        </a:rPr>
                        <a:t>ZDE</a:t>
                      </a:r>
                      <a:endParaRPr lang="cs-CZ" sz="12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3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3560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423</Words>
  <Application>Microsoft Office PowerPoint</Application>
  <PresentationFormat>Předvádění na obrazovce (16:9)</PresentationFormat>
  <Paragraphs>145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5" baseType="lpstr">
      <vt:lpstr>Arial</vt:lpstr>
      <vt:lpstr>Simple Light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Veronika Nováková</dc:creator>
  <cp:lastModifiedBy>HEJLKOVÁ Kateřina</cp:lastModifiedBy>
  <cp:revision>75</cp:revision>
  <dcterms:modified xsi:type="dcterms:W3CDTF">2025-02-26T10:20:42Z</dcterms:modified>
</cp:coreProperties>
</file>